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0" r:id="rId1"/>
  </p:sldMasterIdLst>
  <p:notesMasterIdLst>
    <p:notesMasterId r:id="rId43"/>
  </p:notesMasterIdLst>
  <p:handoutMasterIdLst>
    <p:handoutMasterId r:id="rId44"/>
  </p:handoutMasterIdLst>
  <p:sldIdLst>
    <p:sldId id="261" r:id="rId2"/>
    <p:sldId id="279" r:id="rId3"/>
    <p:sldId id="280" r:id="rId4"/>
    <p:sldId id="281" r:id="rId5"/>
    <p:sldId id="282"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7" r:id="rId30"/>
    <p:sldId id="308" r:id="rId31"/>
    <p:sldId id="309" r:id="rId32"/>
    <p:sldId id="310" r:id="rId33"/>
    <p:sldId id="311" r:id="rId34"/>
    <p:sldId id="312" r:id="rId35"/>
    <p:sldId id="313" r:id="rId36"/>
    <p:sldId id="314" r:id="rId37"/>
    <p:sldId id="315" r:id="rId38"/>
    <p:sldId id="316" r:id="rId39"/>
    <p:sldId id="317" r:id="rId40"/>
    <p:sldId id="278" r:id="rId41"/>
    <p:sldId id="318" r:id="rId42"/>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5pPr>
    <a:lvl6pPr marL="2286000" algn="l" defTabSz="914400" rtl="0" eaLnBrk="1" latinLnBrk="0" hangingPunct="1">
      <a:defRPr kern="1200">
        <a:solidFill>
          <a:schemeClr val="tx1"/>
        </a:solidFill>
        <a:latin typeface="News Gothic MT" charset="0"/>
        <a:ea typeface="MS PGothic" panose="020B0600070205080204" pitchFamily="34" charset="-128"/>
        <a:cs typeface="+mn-cs"/>
      </a:defRPr>
    </a:lvl6pPr>
    <a:lvl7pPr marL="2743200" algn="l" defTabSz="914400" rtl="0" eaLnBrk="1" latinLnBrk="0" hangingPunct="1">
      <a:defRPr kern="1200">
        <a:solidFill>
          <a:schemeClr val="tx1"/>
        </a:solidFill>
        <a:latin typeface="News Gothic MT" charset="0"/>
        <a:ea typeface="MS PGothic" panose="020B0600070205080204" pitchFamily="34" charset="-128"/>
        <a:cs typeface="+mn-cs"/>
      </a:defRPr>
    </a:lvl7pPr>
    <a:lvl8pPr marL="3200400" algn="l" defTabSz="914400" rtl="0" eaLnBrk="1" latinLnBrk="0" hangingPunct="1">
      <a:defRPr kern="1200">
        <a:solidFill>
          <a:schemeClr val="tx1"/>
        </a:solidFill>
        <a:latin typeface="News Gothic MT" charset="0"/>
        <a:ea typeface="MS PGothic" panose="020B0600070205080204" pitchFamily="34" charset="-128"/>
        <a:cs typeface="+mn-cs"/>
      </a:defRPr>
    </a:lvl8pPr>
    <a:lvl9pPr marL="3657600" algn="l" defTabSz="914400" rtl="0" eaLnBrk="1" latinLnBrk="0" hangingPunct="1">
      <a:defRPr kern="1200">
        <a:solidFill>
          <a:schemeClr val="tx1"/>
        </a:solidFill>
        <a:latin typeface="News Gothic MT" charset="0"/>
        <a:ea typeface="MS PGothic" panose="020B0600070205080204" pitchFamily="34"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20"/>
    <p:restoredTop sz="94660"/>
  </p:normalViewPr>
  <p:slideViewPr>
    <p:cSldViewPr snapToGrid="0" snapToObjects="1">
      <p:cViewPr varScale="1">
        <p:scale>
          <a:sx n="132" d="100"/>
          <a:sy n="132" d="100"/>
        </p:scale>
        <p:origin x="-96" y="-42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648"/>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74215142-6E97-4B30-8821-0F0FA07372FC}" type="datetime1">
              <a:rPr lang="en-US"/>
              <a:pPr>
                <a:defRPr/>
              </a:pPr>
              <a:t>1/10/14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F109C45-DFE7-4021-96B1-8097A74C88F8}" type="slidenum">
              <a:rPr lang="en-US"/>
              <a:pPr>
                <a:defRPr/>
              </a:pPr>
              <a:t>‹#›</a:t>
            </a:fld>
            <a:endParaRPr lang="en-US"/>
          </a:p>
        </p:txBody>
      </p:sp>
    </p:spTree>
    <p:extLst>
      <p:ext uri="{BB962C8B-B14F-4D97-AF65-F5344CB8AC3E}">
        <p14:creationId xmlns:p14="http://schemas.microsoft.com/office/powerpoint/2010/main" val="38782699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CA345C0A-6EBC-4246-99AB-7636236377C5}" type="datetime1">
              <a:rPr lang="en-US"/>
              <a:pPr>
                <a:defRPr/>
              </a:pPr>
              <a:t>1/10/14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AF3C5D80-4C34-4466-A642-ADC5952F28FC}" type="slidenum">
              <a:rPr lang="en-US"/>
              <a:pPr>
                <a:defRPr/>
              </a:pPr>
              <a:t>‹#›</a:t>
            </a:fld>
            <a:endParaRPr lang="en-US"/>
          </a:p>
        </p:txBody>
      </p:sp>
    </p:spTree>
    <p:extLst>
      <p:ext uri="{BB962C8B-B14F-4D97-AF65-F5344CB8AC3E}">
        <p14:creationId xmlns:p14="http://schemas.microsoft.com/office/powerpoint/2010/main" val="118952712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66079989-EE66-4210-81F4-CE2C8AF8EFCB}" type="slidenum">
              <a:rPr lang="en-US" smtClean="0">
                <a:latin typeface="Calibri" panose="020F0502020204030204" pitchFamily="34" charset="0"/>
              </a:rPr>
              <a:pPr/>
              <a:t>1</a:t>
            </a:fld>
            <a:endParaRPr lang="en-US" smtClean="0">
              <a:latin typeface="Calibri" panose="020F0502020204030204" pitchFamily="34" charset="0"/>
            </a:endParaRPr>
          </a:p>
        </p:txBody>
      </p:sp>
    </p:spTree>
    <p:extLst>
      <p:ext uri="{BB962C8B-B14F-4D97-AF65-F5344CB8AC3E}">
        <p14:creationId xmlns:p14="http://schemas.microsoft.com/office/powerpoint/2010/main" val="2803120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E3E3935-3D37-42E1-B2B2-0244A6C1C912}" type="slidenum">
              <a:rPr lang="en-US" smtClean="0">
                <a:solidFill>
                  <a:srgbClr val="000000"/>
                </a:solidFill>
                <a:latin typeface="Calibri" panose="020F0502020204030204" pitchFamily="34" charset="0"/>
              </a:rPr>
              <a:pPr/>
              <a:t>15</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577912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Snipers</a:t>
            </a:r>
          </a:p>
          <a:p>
            <a:r>
              <a:rPr lang="en-US" smtClean="0"/>
              <a:t>(Jeff Gordon in 2</a:t>
            </a:r>
            <a:r>
              <a:rPr lang="en-US" baseline="30000" smtClean="0"/>
              <a:t>nd</a:t>
            </a:r>
            <a:r>
              <a:rPr lang="en-US" smtClean="0"/>
              <a:t> picture)</a:t>
            </a:r>
          </a:p>
          <a:p>
            <a:r>
              <a:rPr lang="en-US" smtClean="0"/>
              <a:t>Pilots and Copilots</a:t>
            </a:r>
          </a:p>
          <a:p>
            <a:r>
              <a:rPr lang="en-US" smtClean="0"/>
              <a:t>Doctors</a:t>
            </a:r>
          </a:p>
          <a:p>
            <a:r>
              <a:rPr lang="en-US" smtClean="0"/>
              <a:t>Us – at the whiteboard</a:t>
            </a:r>
          </a:p>
          <a:p>
            <a:r>
              <a:rPr lang="en-US" smtClean="0"/>
              <a:t>Us – at the keyboard</a:t>
            </a:r>
          </a:p>
          <a:p>
            <a:endParaRPr lang="en-US" smtClean="0"/>
          </a:p>
        </p:txBody>
      </p:sp>
      <p:sp>
        <p:nvSpPr>
          <p:cNvPr id="102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91DFA5C-AB55-47D2-9A0D-12F6A0DA4AB7}" type="slidenum">
              <a:rPr lang="en-US" smtClean="0">
                <a:solidFill>
                  <a:srgbClr val="000000"/>
                </a:solidFill>
                <a:latin typeface="Calibri" panose="020F0502020204030204" pitchFamily="34" charset="0"/>
              </a:rPr>
              <a:pPr/>
              <a:t>19</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4262258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mtClean="0"/>
              <a:t>Typing is a fundamental skill for software developers.  It’s not necessary that you be among the world’s fastest typists, but neither should you be among the slowest.  If you cannot type competently, it reflects poorly on your capabilities and attitude toward your profession and work.  This is a tool you use every day!</a:t>
            </a:r>
          </a:p>
          <a:p>
            <a:endParaRPr lang="en-US" smtClean="0"/>
          </a:p>
        </p:txBody>
      </p:sp>
      <p:sp>
        <p:nvSpPr>
          <p:cNvPr id="104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52CE9D3-727C-435C-84A6-BB986968A961}" type="slidenum">
              <a:rPr lang="en-US" smtClean="0">
                <a:solidFill>
                  <a:srgbClr val="000000"/>
                </a:solidFill>
                <a:latin typeface="Calibri" panose="020F0502020204030204" pitchFamily="34" charset="0"/>
              </a:rPr>
              <a:pPr/>
              <a:t>20</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628569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A typical cubicle setup.  How are you going to get two chairs in here?</a:t>
            </a:r>
          </a:p>
        </p:txBody>
      </p:sp>
      <p:sp>
        <p:nvSpPr>
          <p:cNvPr id="108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1C9BE0F-D96F-4066-AB11-A5949E28B512}" type="slidenum">
              <a:rPr lang="en-US" smtClean="0">
                <a:solidFill>
                  <a:srgbClr val="000000"/>
                </a:solidFill>
                <a:latin typeface="Calibri" panose="020F0502020204030204" pitchFamily="34" charset="0"/>
              </a:rPr>
              <a:pPr/>
              <a:t>23</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533123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Some more bad layouts for pair programming.</a:t>
            </a:r>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B298E090-6BF2-4929-BB9F-BE491FFDA967}" type="slidenum">
              <a:rPr lang="en-US" smtClean="0">
                <a:solidFill>
                  <a:srgbClr val="000000"/>
                </a:solidFill>
                <a:latin typeface="Calibri" panose="020F0502020204030204" pitchFamily="34" charset="0"/>
              </a:rPr>
              <a:pPr/>
              <a:t>24</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722047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i="1" smtClean="0"/>
              <a:t>The best setup is an open bullpen, with little cubbies around the outside of the space. The team members can keep their personal items in these cubbies, go to them to make phone calls, and spend time at them when they don't want to be interrupted. [...] Put the biggest, fastest development machines on tables in the middle of the space (cubbies might or might not contain machines). This way, if someone wants to program, they will naturally be drawn to the open public space. From here everyone can see what is happening, pairs can form easily, and each pair can draw from the energy of the other pairs who are also developing at the same time.</a:t>
            </a:r>
          </a:p>
          <a:p>
            <a:endParaRPr lang="en-US" i="1" smtClean="0"/>
          </a:p>
          <a:p>
            <a:r>
              <a:rPr lang="en-US" smtClean="0"/>
              <a:t>http://c2.com/cgi/wiki?CaveAndCommons</a:t>
            </a:r>
          </a:p>
        </p:txBody>
      </p:sp>
      <p:sp>
        <p:nvSpPr>
          <p:cNvPr id="114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24EEF7A4-878B-4144-8633-05E5292C0D43}" type="slidenum">
              <a:rPr lang="en-US" smtClean="0">
                <a:solidFill>
                  <a:srgbClr val="000000"/>
                </a:solidFill>
                <a:latin typeface="Calibri" panose="020F0502020204030204" pitchFamily="34" charset="0"/>
              </a:rPr>
              <a:pPr/>
              <a:t>27</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064610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Back to back</a:t>
            </a:r>
          </a:p>
          <a:p>
            <a:r>
              <a:rPr lang="en-US" smtClean="0"/>
              <a:t>Enough room for 2 keyboards and 2 mice</a:t>
            </a:r>
          </a:p>
          <a:p>
            <a:r>
              <a:rPr lang="en-US" smtClean="0"/>
              <a:t>Room for a laptop on the end so navigator can look something up, ask a question online, etc. while pilot keeps writing code</a:t>
            </a:r>
          </a:p>
        </p:txBody>
      </p:sp>
      <p:sp>
        <p:nvSpPr>
          <p:cNvPr id="1167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6F9BFB40-F6C7-4F1E-9778-5488C6708974}" type="slidenum">
              <a:rPr lang="en-US" smtClean="0">
                <a:solidFill>
                  <a:srgbClr val="000000"/>
                </a:solidFill>
                <a:latin typeface="Calibri" panose="020F0502020204030204" pitchFamily="34" charset="0"/>
              </a:rPr>
              <a:pPr/>
              <a:t>28</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105998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Avoid silos</a:t>
            </a:r>
          </a:p>
          <a:p>
            <a:r>
              <a:rPr lang="en-US" smtClean="0"/>
              <a:t>Your truck number (or bus, or lorry, or lottery) is equal to the number of developers who would have to be hit by a truck in order for the development team to lose some skill or piece of information critical to the successful implementation and maintenance of the project.</a:t>
            </a:r>
          </a:p>
          <a:p>
            <a:endParaRPr lang="en-US" smtClean="0"/>
          </a:p>
          <a:p>
            <a:endParaRPr lang="en-US" smtClean="0"/>
          </a:p>
        </p:txBody>
      </p:sp>
      <p:sp>
        <p:nvSpPr>
          <p:cNvPr id="1187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E0E027B-6204-4459-92AF-54CCCFD371C9}" type="slidenum">
              <a:rPr lang="en-US" smtClean="0">
                <a:solidFill>
                  <a:srgbClr val="000000"/>
                </a:solidFill>
                <a:latin typeface="Calibri" panose="020F0502020204030204" pitchFamily="34" charset="0"/>
              </a:rPr>
              <a:pPr/>
              <a:t>30</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059442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6A1E9C5-2209-49BA-B301-35E52D1DFB86}" type="slidenum">
              <a:rPr lang="en-US" smtClean="0">
                <a:solidFill>
                  <a:srgbClr val="000000"/>
                </a:solidFill>
                <a:latin typeface="Calibri" panose="020F0502020204030204" pitchFamily="34" charset="0"/>
              </a:rPr>
              <a:pPr/>
              <a:t>31</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84792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28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1612EEBB-E40F-4A20-8136-4429CE7E49B0}" type="slidenum">
              <a:rPr lang="en-US" smtClean="0">
                <a:solidFill>
                  <a:srgbClr val="000000"/>
                </a:solidFill>
                <a:latin typeface="Calibri" panose="020F0502020204030204" pitchFamily="34" charset="0"/>
              </a:rPr>
              <a:pPr/>
              <a:t>32</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911072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62869C3-4E10-4A52-8B27-09D09CC42597}" type="slidenum">
              <a:rPr lang="en-US" smtClean="0">
                <a:solidFill>
                  <a:srgbClr val="000000"/>
                </a:solidFill>
                <a:latin typeface="Calibri" panose="020F0502020204030204" pitchFamily="34" charset="0"/>
              </a:rPr>
              <a:pPr/>
              <a:t>3</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814516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4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5CA44790-8F6F-4D54-B5E5-72FDB743A739}" type="slidenum">
              <a:rPr lang="en-US" smtClean="0">
                <a:solidFill>
                  <a:srgbClr val="000000"/>
                </a:solidFill>
                <a:latin typeface="Calibri" panose="020F0502020204030204" pitchFamily="34" charset="0"/>
              </a:rPr>
              <a:pPr/>
              <a:t>33</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612324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2E1ECC3-EBD5-4566-8859-EDDC8ED1397A}" type="slidenum">
              <a:rPr lang="en-US" smtClean="0">
                <a:solidFill>
                  <a:srgbClr val="000000"/>
                </a:solidFill>
                <a:latin typeface="Calibri" panose="020F0502020204030204" pitchFamily="34" charset="0"/>
              </a:rPr>
              <a:pPr/>
              <a:t>34</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4029044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9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F9E35E9E-4095-4851-848B-5B032071C296}" type="slidenum">
              <a:rPr lang="en-US" smtClean="0">
                <a:solidFill>
                  <a:srgbClr val="000000"/>
                </a:solidFill>
                <a:latin typeface="Calibri" panose="020F0502020204030204" pitchFamily="34" charset="0"/>
              </a:rPr>
              <a:pPr/>
              <a:t>35</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753896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10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16A6D712-8C90-46E4-8C28-840FDD8B2AB0}" type="slidenum">
              <a:rPr lang="en-US" smtClean="0">
                <a:solidFill>
                  <a:srgbClr val="000000"/>
                </a:solidFill>
                <a:latin typeface="Calibri" panose="020F0502020204030204" pitchFamily="34" charset="0"/>
              </a:rPr>
              <a:pPr/>
              <a:t>36</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213099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3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FB5B79B-52AB-4D87-A3BC-9B895D3FCAA3}" type="slidenum">
              <a:rPr lang="en-US" smtClean="0">
                <a:solidFill>
                  <a:srgbClr val="000000"/>
                </a:solidFill>
                <a:latin typeface="Calibri" panose="020F0502020204030204" pitchFamily="34" charset="0"/>
              </a:rPr>
              <a:pPr/>
              <a:t>37</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041672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1DC68F09-A861-406E-B97D-5F3033541D66}" type="slidenum">
              <a:rPr lang="en-US" smtClean="0">
                <a:solidFill>
                  <a:srgbClr val="000000"/>
                </a:solidFill>
                <a:latin typeface="Calibri" panose="020F0502020204030204" pitchFamily="34" charset="0"/>
              </a:rPr>
              <a:pPr/>
              <a:t>38</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030910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7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6F1E168D-57D4-4ECA-9D15-11FD30ADDB65}" type="slidenum">
              <a:rPr lang="en-US" smtClean="0">
                <a:solidFill>
                  <a:srgbClr val="000000"/>
                </a:solidFill>
                <a:latin typeface="Calibri" panose="020F0502020204030204" pitchFamily="34" charset="0"/>
              </a:rPr>
              <a:pPr/>
              <a:t>39</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304133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39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E4B4A9D-CD33-49F8-AA2E-61D6B2F13A13}" type="slidenum">
              <a:rPr lang="en-US" smtClean="0">
                <a:solidFill>
                  <a:srgbClr val="000000"/>
                </a:solidFill>
                <a:latin typeface="Calibri" panose="020F0502020204030204" pitchFamily="34" charset="0"/>
              </a:rPr>
              <a:pPr/>
              <a:t>40</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62680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798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A33B41AF-F948-43BA-B35B-DF23E1263990}" type="slidenum">
              <a:rPr lang="en-US" smtClean="0">
                <a:solidFill>
                  <a:srgbClr val="000000"/>
                </a:solidFill>
                <a:latin typeface="Calibri" panose="020F0502020204030204" pitchFamily="34" charset="0"/>
              </a:rPr>
              <a:pPr/>
              <a:t>4</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912941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19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93CB9F9-8CBC-4399-A555-A32E7EC7031D}" type="slidenum">
              <a:rPr lang="en-US" smtClean="0">
                <a:solidFill>
                  <a:srgbClr val="000000"/>
                </a:solidFill>
                <a:latin typeface="Calibri" panose="020F0502020204030204" pitchFamily="34" charset="0"/>
              </a:rPr>
              <a:pPr/>
              <a:t>5</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525772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D4E6B9E9-83B1-4D76-B4AB-2DD396D7D6D4}" type="slidenum">
              <a:rPr lang="en-US" smtClean="0">
                <a:solidFill>
                  <a:srgbClr val="000000"/>
                </a:solidFill>
                <a:latin typeface="Calibri" panose="020F0502020204030204" pitchFamily="34" charset="0"/>
              </a:rPr>
              <a:pPr/>
              <a:t>6</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786820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A1D8D226-B597-4ADD-9B83-C10A2D058F78}" type="slidenum">
              <a:rPr lang="en-US" smtClean="0">
                <a:solidFill>
                  <a:srgbClr val="000000"/>
                </a:solidFill>
                <a:latin typeface="Calibri" panose="020F0502020204030204" pitchFamily="34" charset="0"/>
              </a:rPr>
              <a:pPr/>
              <a:t>7</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211351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D1C1DF2C-248D-44E1-99CE-4D2FA6D11AAE}" type="slidenum">
              <a:rPr lang="en-US" smtClean="0">
                <a:solidFill>
                  <a:srgbClr val="000000"/>
                </a:solidFill>
                <a:latin typeface="Calibri" panose="020F0502020204030204" pitchFamily="34" charset="0"/>
              </a:rPr>
              <a:pPr/>
              <a:t>8</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426510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Depending on infrastructure concerns directly makes testing difficult.  Introduce and depend on abstractions to keep testing easy and fast.</a:t>
            </a:r>
          </a:p>
          <a:p>
            <a:endParaRPr lang="en-US" smtClean="0"/>
          </a:p>
        </p:txBody>
      </p:sp>
      <p:sp>
        <p:nvSpPr>
          <p:cNvPr id="921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D75E987-677B-4A5D-A631-EDAFF6F7AF45}" type="slidenum">
              <a:rPr lang="en-US" smtClean="0">
                <a:solidFill>
                  <a:srgbClr val="000000"/>
                </a:solidFill>
                <a:latin typeface="Calibri" panose="020F0502020204030204" pitchFamily="34" charset="0"/>
              </a:rPr>
              <a:pPr/>
              <a:t>12</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855790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Unit tests should not run database code, filesystem code, web service code, etc.  They should only run the code in the system under test, and they shouldn’t use any system resources except cpu and ram.</a:t>
            </a:r>
          </a:p>
          <a:p>
            <a:endParaRPr lang="en-US" smtClean="0"/>
          </a:p>
        </p:txBody>
      </p:sp>
      <p:sp>
        <p:nvSpPr>
          <p:cNvPr id="94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B25ADCD-5AF0-42EA-802C-D10C6F5D6A0A}" type="slidenum">
              <a:rPr lang="en-US" smtClean="0">
                <a:solidFill>
                  <a:srgbClr val="000000"/>
                </a:solidFill>
                <a:latin typeface="Calibri" panose="020F0502020204030204" pitchFamily="34" charset="0"/>
              </a:rPr>
              <a:pPr/>
              <a:t>13</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24550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91BA5E1E-BD00-4E91-846A-9942180B3F4A}" type="datetimeFigureOut">
              <a:rPr lang="en-US" smtClean="0"/>
              <a:pPr>
                <a:defRPr/>
              </a:pPr>
              <a:t>1/10/14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2D0E9C5-B997-4617-90C8-B18B1855FCEB}" type="slidenum">
              <a:rPr lang="en-US" smtClean="0"/>
              <a:pPr>
                <a:defRPr/>
              </a:pPr>
              <a:t>‹#›</a:t>
            </a:fld>
            <a:endParaRPr lang="en-US"/>
          </a:p>
        </p:txBody>
      </p:sp>
    </p:spTree>
    <p:extLst>
      <p:ext uri="{BB962C8B-B14F-4D97-AF65-F5344CB8AC3E}">
        <p14:creationId xmlns:p14="http://schemas.microsoft.com/office/powerpoint/2010/main" val="4117888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A6872612-FAB5-4930-866C-A0BDF850F99C}" type="datetimeFigureOut">
              <a:rPr lang="en-US" smtClean="0"/>
              <a:pPr>
                <a:defRPr/>
              </a:pPr>
              <a:t>1/10/14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275A8BF-A6BD-4FBE-90A6-28CE2618CFB4}" type="slidenum">
              <a:rPr lang="en-US" smtClean="0"/>
              <a:pPr>
                <a:defRPr/>
              </a:pPr>
              <a:t>‹#›</a:t>
            </a:fld>
            <a:endParaRPr lang="en-US"/>
          </a:p>
        </p:txBody>
      </p:sp>
    </p:spTree>
    <p:extLst>
      <p:ext uri="{BB962C8B-B14F-4D97-AF65-F5344CB8AC3E}">
        <p14:creationId xmlns:p14="http://schemas.microsoft.com/office/powerpoint/2010/main" val="2858578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6D0F00A4-5DA1-48EB-BC7A-ACC377008440}" type="datetimeFigureOut">
              <a:rPr lang="en-US" smtClean="0"/>
              <a:pPr>
                <a:defRPr/>
              </a:pPr>
              <a:t>1/10/14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C91E553-D039-43DB-BEAA-E367331DB02C}" type="slidenum">
              <a:rPr lang="en-US" smtClean="0"/>
              <a:pPr>
                <a:defRPr/>
              </a:pPr>
              <a:t>‹#›</a:t>
            </a:fld>
            <a:endParaRPr lang="en-US"/>
          </a:p>
        </p:txBody>
      </p:sp>
    </p:spTree>
    <p:extLst>
      <p:ext uri="{BB962C8B-B14F-4D97-AF65-F5344CB8AC3E}">
        <p14:creationId xmlns:p14="http://schemas.microsoft.com/office/powerpoint/2010/main" val="681668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200151"/>
            <a:ext cx="8229600" cy="3189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457200" y="205979"/>
            <a:ext cx="8229600" cy="857250"/>
          </a:xfrm>
        </p:spPr>
        <p:txBody>
          <a:bodyPr/>
          <a:lstStyle>
            <a:lvl1pPr algn="l">
              <a:defRPr/>
            </a:lvl1pPr>
          </a:lstStyle>
          <a:p>
            <a:r>
              <a:rPr lang="en-US" smtClean="0"/>
              <a:t>Click to edit Master title style</a:t>
            </a:r>
            <a:endParaRPr lang="en-US" dirty="0"/>
          </a:p>
        </p:txBody>
      </p:sp>
    </p:spTree>
    <p:extLst>
      <p:ext uri="{BB962C8B-B14F-4D97-AF65-F5344CB8AC3E}">
        <p14:creationId xmlns:p14="http://schemas.microsoft.com/office/powerpoint/2010/main" val="1103197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200151"/>
            <a:ext cx="8229600" cy="3189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457200" y="205979"/>
            <a:ext cx="8229600" cy="857250"/>
          </a:xfrm>
        </p:spPr>
        <p:txBody>
          <a:bodyPr/>
          <a:lstStyle>
            <a:lvl1pPr algn="l">
              <a:defRPr/>
            </a:lvl1pPr>
          </a:lstStyle>
          <a:p>
            <a:r>
              <a:rPr lang="en-US" smtClean="0"/>
              <a:t>Click to edit Master title style</a:t>
            </a:r>
            <a:endParaRPr lang="en-US" dirty="0"/>
          </a:p>
        </p:txBody>
      </p:sp>
    </p:spTree>
    <p:extLst>
      <p:ext uri="{BB962C8B-B14F-4D97-AF65-F5344CB8AC3E}">
        <p14:creationId xmlns:p14="http://schemas.microsoft.com/office/powerpoint/2010/main" val="1067005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D831CABE-758E-4410-8310-96919C882F75}" type="datetimeFigureOut">
              <a:rPr lang="en-US" smtClean="0"/>
              <a:pPr>
                <a:defRPr/>
              </a:pPr>
              <a:t>1/10/14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A94CE34-BCAA-4B33-94A7-E6F1D844DA9C}" type="slidenum">
              <a:rPr lang="en-US" smtClean="0"/>
              <a:pPr>
                <a:defRPr/>
              </a:pPr>
              <a:t>‹#›</a:t>
            </a:fld>
            <a:endParaRPr lang="en-US"/>
          </a:p>
        </p:txBody>
      </p:sp>
    </p:spTree>
    <p:extLst>
      <p:ext uri="{BB962C8B-B14F-4D97-AF65-F5344CB8AC3E}">
        <p14:creationId xmlns:p14="http://schemas.microsoft.com/office/powerpoint/2010/main" val="342604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76BF947A-35DD-4D5B-83EE-E664AA3F2E09}" type="datetimeFigureOut">
              <a:rPr lang="en-US" smtClean="0"/>
              <a:pPr>
                <a:defRPr/>
              </a:pPr>
              <a:t>1/10/14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8CD697D-F7B2-44F3-8BE9-60FB40413B57}" type="slidenum">
              <a:rPr lang="en-US" smtClean="0"/>
              <a:pPr>
                <a:defRPr/>
              </a:pPr>
              <a:t>‹#›</a:t>
            </a:fld>
            <a:endParaRPr lang="en-US"/>
          </a:p>
        </p:txBody>
      </p:sp>
    </p:spTree>
    <p:extLst>
      <p:ext uri="{BB962C8B-B14F-4D97-AF65-F5344CB8AC3E}">
        <p14:creationId xmlns:p14="http://schemas.microsoft.com/office/powerpoint/2010/main" val="3222913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903EB0AB-D8CF-4A09-9772-CD47F3174ADA}" type="datetimeFigureOut">
              <a:rPr lang="en-US" smtClean="0"/>
              <a:pPr>
                <a:defRPr/>
              </a:pPr>
              <a:t>1/10/14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A158A8B-92BE-409D-AC33-503ED7740A8C}" type="slidenum">
              <a:rPr lang="en-US" smtClean="0"/>
              <a:pPr>
                <a:defRPr/>
              </a:pPr>
              <a:t>‹#›</a:t>
            </a:fld>
            <a:endParaRPr lang="en-US"/>
          </a:p>
        </p:txBody>
      </p:sp>
    </p:spTree>
    <p:extLst>
      <p:ext uri="{BB962C8B-B14F-4D97-AF65-F5344CB8AC3E}">
        <p14:creationId xmlns:p14="http://schemas.microsoft.com/office/powerpoint/2010/main" val="2353004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73BFA517-C158-448A-9601-ABF78F9A0A09}" type="datetimeFigureOut">
              <a:rPr lang="en-US" smtClean="0"/>
              <a:pPr>
                <a:defRPr/>
              </a:pPr>
              <a:t>1/10/14</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9D06B63C-B56A-482D-81EF-585CABF53BE0}" type="slidenum">
              <a:rPr lang="en-US" smtClean="0"/>
              <a:pPr>
                <a:defRPr/>
              </a:pPr>
              <a:t>‹#›</a:t>
            </a:fld>
            <a:endParaRPr lang="en-US"/>
          </a:p>
        </p:txBody>
      </p:sp>
    </p:spTree>
    <p:extLst>
      <p:ext uri="{BB962C8B-B14F-4D97-AF65-F5344CB8AC3E}">
        <p14:creationId xmlns:p14="http://schemas.microsoft.com/office/powerpoint/2010/main" val="544493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62EDE91F-1E01-45A0-AFCA-0E37655C335C}" type="datetimeFigureOut">
              <a:rPr lang="en-US" smtClean="0"/>
              <a:pPr>
                <a:defRPr/>
              </a:pPr>
              <a:t>1/10/14</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D20EBCBC-9589-4E0B-88BB-C1BD7D16D505}" type="slidenum">
              <a:rPr lang="en-US" smtClean="0"/>
              <a:pPr>
                <a:defRPr/>
              </a:pPr>
              <a:t>‹#›</a:t>
            </a:fld>
            <a:endParaRPr lang="en-US"/>
          </a:p>
        </p:txBody>
      </p:sp>
    </p:spTree>
    <p:extLst>
      <p:ext uri="{BB962C8B-B14F-4D97-AF65-F5344CB8AC3E}">
        <p14:creationId xmlns:p14="http://schemas.microsoft.com/office/powerpoint/2010/main" val="3747320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EBFB07B-0959-4DD6-A13D-E05ED864C45D}" type="datetimeFigureOut">
              <a:rPr lang="en-US" smtClean="0"/>
              <a:pPr>
                <a:defRPr/>
              </a:pPr>
              <a:t>1/10/14</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DA6F8EC2-0971-4D8D-9F9E-D1B0C3662EF7}" type="slidenum">
              <a:rPr lang="en-US" smtClean="0"/>
              <a:pPr>
                <a:defRPr/>
              </a:pPr>
              <a:t>‹#›</a:t>
            </a:fld>
            <a:endParaRPr lang="en-US"/>
          </a:p>
        </p:txBody>
      </p:sp>
    </p:spTree>
    <p:extLst>
      <p:ext uri="{BB962C8B-B14F-4D97-AF65-F5344CB8AC3E}">
        <p14:creationId xmlns:p14="http://schemas.microsoft.com/office/powerpoint/2010/main" val="1098669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DCF4CEEA-F26E-4588-9D8E-3C37B0A93E7D}" type="datetimeFigureOut">
              <a:rPr lang="en-US" smtClean="0"/>
              <a:pPr>
                <a:defRPr/>
              </a:pPr>
              <a:t>1/10/14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8F4A7FF-7F94-467C-B539-A663254534CE}" type="slidenum">
              <a:rPr lang="en-US" smtClean="0"/>
              <a:pPr>
                <a:defRPr/>
              </a:pPr>
              <a:t>‹#›</a:t>
            </a:fld>
            <a:endParaRPr lang="en-US"/>
          </a:p>
        </p:txBody>
      </p:sp>
    </p:spTree>
    <p:extLst>
      <p:ext uri="{BB962C8B-B14F-4D97-AF65-F5344CB8AC3E}">
        <p14:creationId xmlns:p14="http://schemas.microsoft.com/office/powerpoint/2010/main" val="4070895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93C26519-B597-45A8-B73A-833FA93D3091}" type="datetimeFigureOut">
              <a:rPr lang="en-US" smtClean="0"/>
              <a:pPr>
                <a:defRPr/>
              </a:pPr>
              <a:t>1/10/14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1F41659-87CC-4052-B2B9-DE90EE6A87A3}" type="slidenum">
              <a:rPr lang="en-US" smtClean="0"/>
              <a:pPr>
                <a:defRPr/>
              </a:pPr>
              <a:t>‹#›</a:t>
            </a:fld>
            <a:endParaRPr lang="en-US"/>
          </a:p>
        </p:txBody>
      </p:sp>
    </p:spTree>
    <p:extLst>
      <p:ext uri="{BB962C8B-B14F-4D97-AF65-F5344CB8AC3E}">
        <p14:creationId xmlns:p14="http://schemas.microsoft.com/office/powerpoint/2010/main" val="8644424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0E450F2-26E1-4B7B-862A-CB7739BA5933}" type="datetimeFigureOut">
              <a:rPr lang="en-US" smtClean="0"/>
              <a:pPr>
                <a:defRPr/>
              </a:pPr>
              <a:t>1/10/14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4EFAAE1-66E9-4C27-924D-3FD9A9C39E9B}" type="slidenum">
              <a:rPr lang="en-US" smtClean="0"/>
              <a:pPr>
                <a:defRPr/>
              </a:pPr>
              <a:t>‹#›</a:t>
            </a:fld>
            <a:endParaRPr lang="en-US"/>
          </a:p>
        </p:txBody>
      </p:sp>
      <p:pic>
        <p:nvPicPr>
          <p:cNvPr id="8" name="Picture 7" descr="logo-codemash.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2926" y="0"/>
            <a:ext cx="908548" cy="926996"/>
          </a:xfrm>
          <a:prstGeom prst="rect">
            <a:avLst/>
          </a:prstGeom>
        </p:spPr>
      </p:pic>
    </p:spTree>
    <p:extLst>
      <p:ext uri="{BB962C8B-B14F-4D97-AF65-F5344CB8AC3E}">
        <p14:creationId xmlns:p14="http://schemas.microsoft.com/office/powerpoint/2010/main" val="787714820"/>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00" r:id="rId12"/>
    <p:sldLayoutId id="2147483803"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8" Type="http://schemas.openxmlformats.org/officeDocument/2006/relationships/image" Target="../media/image11.jpe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2.jpe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jpeg"/><Relationship Id="rId5" Type="http://schemas.openxmlformats.org/officeDocument/2006/relationships/image" Target="../media/image26.jpeg"/><Relationship Id="rId6" Type="http://schemas.openxmlformats.org/officeDocument/2006/relationships/image" Target="../media/image27.jpeg"/><Relationship Id="rId7" Type="http://schemas.openxmlformats.org/officeDocument/2006/relationships/image" Target="../media/image28.jpe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w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ctrTitle"/>
          </p:nvPr>
        </p:nvSpPr>
        <p:spPr>
          <a:xfrm>
            <a:off x="971550" y="2227660"/>
            <a:ext cx="7259638" cy="1235869"/>
          </a:xfrm>
        </p:spPr>
        <p:txBody>
          <a:bodyPr>
            <a:normAutofit fontScale="90000"/>
          </a:bodyPr>
          <a:lstStyle/>
          <a:p>
            <a:pPr eaLnBrk="1" hangingPunct="1"/>
            <a:r>
              <a:rPr lang="en-US" dirty="0" smtClean="0">
                <a:latin typeface="News Gothic Com Thin" panose="020B0204030503020204" pitchFamily="34" charset="0"/>
                <a:cs typeface="News Gothic Com Thin" panose="020B0204030503020204" pitchFamily="34" charset="0"/>
              </a:rPr>
              <a:t>Beginning Software Craftsmanship</a:t>
            </a:r>
          </a:p>
        </p:txBody>
      </p:sp>
      <p:sp>
        <p:nvSpPr>
          <p:cNvPr id="4098" name="Subtitle 2"/>
          <p:cNvSpPr>
            <a:spLocks noGrp="1"/>
          </p:cNvSpPr>
          <p:nvPr>
            <p:ph type="subTitle" idx="1"/>
          </p:nvPr>
        </p:nvSpPr>
        <p:spPr>
          <a:xfrm>
            <a:off x="1371600" y="3563541"/>
            <a:ext cx="6859588" cy="339328"/>
          </a:xfrm>
        </p:spPr>
        <p:txBody>
          <a:bodyPr>
            <a:normAutofit fontScale="62500" lnSpcReduction="20000"/>
          </a:bodyPr>
          <a:lstStyle/>
          <a:p>
            <a:pPr eaLnBrk="1" hangingPunct="1">
              <a:defRPr/>
            </a:pPr>
            <a:r>
              <a:rPr lang="en-US" dirty="0" smtClean="0">
                <a:latin typeface="News Gothic Com Thin" charset="0"/>
              </a:rPr>
              <a:t>Brendan Enrick | @</a:t>
            </a:r>
            <a:r>
              <a:rPr lang="en-US" dirty="0" err="1" smtClean="0">
                <a:latin typeface="News Gothic Com Thin" charset="0"/>
              </a:rPr>
              <a:t>Brendoneus</a:t>
            </a:r>
            <a:endParaRPr lang="en-US" dirty="0">
              <a:latin typeface="News Gothic Com Thin" charset="0"/>
            </a:endParaRPr>
          </a:p>
        </p:txBody>
      </p:sp>
      <p:sp>
        <p:nvSpPr>
          <p:cNvPr id="4" name="Subtitle 2"/>
          <p:cNvSpPr txBox="1">
            <a:spLocks/>
          </p:cNvSpPr>
          <p:nvPr/>
        </p:nvSpPr>
        <p:spPr>
          <a:xfrm>
            <a:off x="1373332" y="3871557"/>
            <a:ext cx="6859588" cy="339328"/>
          </a:xfrm>
          <a:prstGeom prst="rect">
            <a:avLst/>
          </a:prstGeom>
        </p:spPr>
        <p:txBody>
          <a:bodyPr vert="horz" lIns="91440" tIns="45720" rIns="91440" bIns="45720" rtlCol="0">
            <a:normAutofit fontScale="625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defRPr/>
            </a:pPr>
            <a:r>
              <a:rPr lang="en-US" dirty="0" smtClean="0">
                <a:latin typeface="News Gothic Com Thin" charset="0"/>
              </a:rPr>
              <a:t>Steve Smith | @</a:t>
            </a:r>
            <a:r>
              <a:rPr lang="en-US" dirty="0" err="1" smtClean="0">
                <a:latin typeface="News Gothic Com Thin" charset="0"/>
              </a:rPr>
              <a:t>ardalis</a:t>
            </a:r>
            <a:endParaRPr lang="en-US" dirty="0">
              <a:latin typeface="News Gothic Com Thin" charset="0"/>
            </a:endParaRP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Arrange – Act - Assert</a:t>
            </a:r>
          </a:p>
        </p:txBody>
      </p:sp>
      <p:sp>
        <p:nvSpPr>
          <p:cNvPr id="2" name="Content Placeholder 1"/>
          <p:cNvSpPr>
            <a:spLocks noGrp="1"/>
          </p:cNvSpPr>
          <p:nvPr>
            <p:ph idx="1"/>
          </p:nvPr>
        </p:nvSpPr>
        <p:spPr/>
        <p:txBody>
          <a:bodyPr>
            <a:normAutofit/>
          </a:bodyPr>
          <a:lstStyle/>
          <a:p>
            <a:r>
              <a:rPr lang="en-US" smtClean="0">
                <a:latin typeface="News Gothic Com Thin" panose="020B0204030503020204" pitchFamily="34" charset="0"/>
                <a:cs typeface="News Gothic Com Thin" panose="020B0204030503020204" pitchFamily="34" charset="0"/>
              </a:rPr>
              <a:t>Arrange</a:t>
            </a:r>
          </a:p>
          <a:p>
            <a:pPr lvl="1"/>
            <a:r>
              <a:rPr lang="en-US" smtClean="0">
                <a:latin typeface="News Gothic Com Thin" panose="020B0204030503020204" pitchFamily="34" charset="0"/>
                <a:cs typeface="News Gothic Com Thin" panose="020B0204030503020204" pitchFamily="34" charset="0"/>
              </a:rPr>
              <a:t>Set up the test’s initial state</a:t>
            </a:r>
          </a:p>
          <a:p>
            <a:r>
              <a:rPr lang="en-US" smtClean="0">
                <a:latin typeface="News Gothic Com Thin" panose="020B0204030503020204" pitchFamily="34" charset="0"/>
                <a:cs typeface="News Gothic Com Thin" panose="020B0204030503020204" pitchFamily="34" charset="0"/>
              </a:rPr>
              <a:t>Act</a:t>
            </a:r>
          </a:p>
          <a:p>
            <a:pPr lvl="1"/>
            <a:r>
              <a:rPr lang="en-US" smtClean="0">
                <a:latin typeface="News Gothic Com Thin" panose="020B0204030503020204" pitchFamily="34" charset="0"/>
                <a:cs typeface="News Gothic Com Thin" panose="020B0204030503020204" pitchFamily="34" charset="0"/>
              </a:rPr>
              <a:t>Perform the action you wish to test</a:t>
            </a:r>
          </a:p>
          <a:p>
            <a:r>
              <a:rPr lang="en-US" smtClean="0">
                <a:latin typeface="News Gothic Com Thin" panose="020B0204030503020204" pitchFamily="34" charset="0"/>
                <a:cs typeface="News Gothic Com Thin" panose="020B0204030503020204" pitchFamily="34" charset="0"/>
              </a:rPr>
              <a:t>Assert</a:t>
            </a:r>
          </a:p>
          <a:p>
            <a:pPr lvl="1"/>
            <a:r>
              <a:rPr lang="en-US" smtClean="0">
                <a:latin typeface="News Gothic Com Thin" panose="020B0204030503020204" pitchFamily="34" charset="0"/>
                <a:cs typeface="News Gothic Com Thin" panose="020B0204030503020204" pitchFamily="34" charset="0"/>
              </a:rPr>
              <a:t>Inspect the system or results for correctness</a:t>
            </a: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Two Typical Approaches</a:t>
            </a:r>
          </a:p>
        </p:txBody>
      </p:sp>
      <p:sp>
        <p:nvSpPr>
          <p:cNvPr id="2" name="Content Placeholder 1"/>
          <p:cNvSpPr>
            <a:spLocks noGrp="1"/>
          </p:cNvSpPr>
          <p:nvPr>
            <p:ph idx="1"/>
          </p:nvPr>
        </p:nvSpPr>
        <p:spPr/>
        <p:txBody>
          <a:bodyPr>
            <a:normAutofit fontScale="92500"/>
          </a:bodyPr>
          <a:lstStyle/>
          <a:p>
            <a:r>
              <a:rPr lang="en-US" sz="2800" dirty="0" smtClean="0">
                <a:latin typeface="News Gothic Com Thin" panose="020B0204030503020204" pitchFamily="34" charset="0"/>
                <a:cs typeface="News Gothic Com Thin" panose="020B0204030503020204" pitchFamily="34" charset="0"/>
              </a:rPr>
              <a:t>State-Based Tests</a:t>
            </a:r>
          </a:p>
          <a:p>
            <a:pPr lvl="1"/>
            <a:r>
              <a:rPr lang="en-US" sz="2400" dirty="0" smtClean="0">
                <a:latin typeface="News Gothic Com Thin" panose="020B0204030503020204" pitchFamily="34" charset="0"/>
                <a:cs typeface="News Gothic Com Thin" panose="020B0204030503020204" pitchFamily="34" charset="0"/>
              </a:rPr>
              <a:t>Given inputs, I expect output</a:t>
            </a:r>
          </a:p>
          <a:p>
            <a:pPr lvl="1"/>
            <a:r>
              <a:rPr lang="en-US" sz="2400" dirty="0" smtClean="0">
                <a:latin typeface="News Gothic Com Thin" panose="020B0204030503020204" pitchFamily="34" charset="0"/>
                <a:cs typeface="News Gothic Com Thin" panose="020B0204030503020204" pitchFamily="34" charset="0"/>
              </a:rPr>
              <a:t>Black box; we don’t care how output produced</a:t>
            </a:r>
          </a:p>
          <a:p>
            <a:r>
              <a:rPr lang="en-US" sz="2800" dirty="0" smtClean="0">
                <a:latin typeface="News Gothic Com Thin" panose="020B0204030503020204" pitchFamily="34" charset="0"/>
                <a:cs typeface="News Gothic Com Thin" panose="020B0204030503020204" pitchFamily="34" charset="0"/>
              </a:rPr>
              <a:t>Behavior-Based Tests</a:t>
            </a:r>
          </a:p>
          <a:p>
            <a:pPr lvl="1"/>
            <a:r>
              <a:rPr lang="en-US" sz="2400" dirty="0" smtClean="0">
                <a:latin typeface="News Gothic Com Thin" panose="020B0204030503020204" pitchFamily="34" charset="0"/>
                <a:cs typeface="News Gothic Com Thin" panose="020B0204030503020204" pitchFamily="34" charset="0"/>
              </a:rPr>
              <a:t>Concerned with workflow, actions performed</a:t>
            </a:r>
          </a:p>
          <a:p>
            <a:pPr lvl="1"/>
            <a:r>
              <a:rPr lang="en-US" sz="2400" dirty="0" smtClean="0">
                <a:latin typeface="News Gothic Com Thin" panose="020B0204030503020204" pitchFamily="34" charset="0"/>
                <a:cs typeface="News Gothic Com Thin" panose="020B0204030503020204" pitchFamily="34" charset="0"/>
              </a:rPr>
              <a:t>White box; cares how things are done within the system</a:t>
            </a:r>
          </a:p>
          <a:p>
            <a:pPr lvl="1"/>
            <a:r>
              <a:rPr lang="en-US" sz="2400" dirty="0" smtClean="0">
                <a:latin typeface="News Gothic Com Thin" panose="020B0204030503020204" pitchFamily="34" charset="0"/>
                <a:cs typeface="News Gothic Com Thin" panose="020B0204030503020204" pitchFamily="34" charset="0"/>
              </a:rPr>
              <a:t>When I call A, I expect it to call B and C</a:t>
            </a:r>
          </a:p>
          <a:p>
            <a:pPr lvl="1"/>
            <a:r>
              <a:rPr lang="en-US" sz="2400" dirty="0" smtClean="0">
                <a:latin typeface="News Gothic Com Thin" panose="020B0204030503020204" pitchFamily="34" charset="0"/>
                <a:cs typeface="News Gothic Com Thin" panose="020B0204030503020204" pitchFamily="34" charset="0"/>
              </a:rPr>
              <a:t>Frequently disregards state/result of operations</a:t>
            </a: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Why is testing hard?</a:t>
            </a:r>
          </a:p>
        </p:txBody>
      </p:sp>
      <p:sp>
        <p:nvSpPr>
          <p:cNvPr id="2" name="Content Placeholder 1"/>
          <p:cNvSpPr>
            <a:spLocks noGrp="1"/>
          </p:cNvSpPr>
          <p:nvPr>
            <p:ph idx="1"/>
          </p:nvPr>
        </p:nvSpPr>
        <p:spPr/>
        <p:txBody>
          <a:bodyPr>
            <a:normAutofit/>
          </a:bodyPr>
          <a:lstStyle/>
          <a:p>
            <a:pPr marL="0" indent="0">
              <a:buFont typeface="Arial" panose="020B0604020202020204" pitchFamily="34" charset="0"/>
              <a:buNone/>
              <a:defRPr/>
            </a:pPr>
            <a:r>
              <a:rPr lang="en-US" sz="2800" dirty="0"/>
              <a:t>Dependencies</a:t>
            </a:r>
          </a:p>
          <a:p>
            <a:pPr>
              <a:defRPr/>
            </a:pPr>
            <a:r>
              <a:rPr lang="en-US" sz="2800" dirty="0"/>
              <a:t>Databases</a:t>
            </a:r>
          </a:p>
          <a:p>
            <a:pPr>
              <a:defRPr/>
            </a:pPr>
            <a:r>
              <a:rPr lang="en-US" sz="2800" dirty="0"/>
              <a:t>File systems</a:t>
            </a:r>
          </a:p>
          <a:p>
            <a:pPr>
              <a:defRPr/>
            </a:pPr>
            <a:r>
              <a:rPr lang="en-US" sz="2800" dirty="0"/>
              <a:t>Web Services</a:t>
            </a:r>
          </a:p>
          <a:p>
            <a:pPr>
              <a:defRPr/>
            </a:pPr>
            <a:r>
              <a:rPr lang="en-US" sz="2800" dirty="0"/>
              <a:t>Clocks</a:t>
            </a:r>
          </a:p>
          <a:p>
            <a:pPr>
              <a:defRPr/>
            </a:pPr>
            <a:r>
              <a:rPr lang="en-US" sz="2800" dirty="0"/>
              <a:t>Emails</a:t>
            </a: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Decouple</a:t>
            </a:r>
          </a:p>
        </p:txBody>
      </p:sp>
      <p:sp>
        <p:nvSpPr>
          <p:cNvPr id="2"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Inject dependencies</a:t>
            </a:r>
          </a:p>
          <a:p>
            <a:endParaRPr lang="en-US" sz="2400" smtClean="0">
              <a:latin typeface="News Gothic Com Thin" panose="020B0204030503020204" pitchFamily="34" charset="0"/>
              <a:cs typeface="News Gothic Com Thin" panose="020B0204030503020204" pitchFamily="34" charset="0"/>
            </a:endParaRPr>
          </a:p>
          <a:p>
            <a:r>
              <a:rPr lang="en-US" sz="2400" smtClean="0">
                <a:latin typeface="News Gothic Com Thin" panose="020B0204030503020204" pitchFamily="34" charset="0"/>
                <a:cs typeface="News Gothic Com Thin" panose="020B0204030503020204" pitchFamily="34" charset="0"/>
              </a:rPr>
              <a:t>Replace hard-to-test code with</a:t>
            </a:r>
          </a:p>
          <a:p>
            <a:pPr lvl="1"/>
            <a:r>
              <a:rPr lang="en-US" sz="2000" smtClean="0">
                <a:latin typeface="News Gothic Com Thin" panose="020B0204030503020204" pitchFamily="34" charset="0"/>
                <a:cs typeface="News Gothic Com Thin" panose="020B0204030503020204" pitchFamily="34" charset="0"/>
              </a:rPr>
              <a:t>Fake objects</a:t>
            </a:r>
          </a:p>
          <a:p>
            <a:pPr lvl="1"/>
            <a:r>
              <a:rPr lang="en-US" sz="2000" smtClean="0">
                <a:latin typeface="News Gothic Com Thin" panose="020B0204030503020204" pitchFamily="34" charset="0"/>
                <a:cs typeface="News Gothic Com Thin" panose="020B0204030503020204" pitchFamily="34" charset="0"/>
              </a:rPr>
              <a:t>Mock objects</a:t>
            </a:r>
          </a:p>
          <a:p>
            <a:pPr lvl="1"/>
            <a:endParaRPr lang="en-US" sz="2000" smtClean="0">
              <a:latin typeface="News Gothic Com Thin" panose="020B0204030503020204" pitchFamily="34" charset="0"/>
              <a:cs typeface="News Gothic Com Thin" panose="020B0204030503020204" pitchFamily="34" charset="0"/>
            </a:endParaRPr>
          </a:p>
          <a:p>
            <a:r>
              <a:rPr lang="en-US" sz="2800" smtClean="0">
                <a:latin typeface="News Gothic Com Thin" panose="020B0204030503020204" pitchFamily="34" charset="0"/>
                <a:cs typeface="News Gothic Com Thin" panose="020B0204030503020204" pitchFamily="34" charset="0"/>
              </a:rPr>
              <a:t>Unit tests should only run your code</a:t>
            </a:r>
            <a:endParaRPr lang="en-US" sz="2400" smtClean="0">
              <a:latin typeface="News Gothic Com Thin" panose="020B0204030503020204" pitchFamily="34" charset="0"/>
              <a:cs typeface="News Gothic Com Thin" panose="020B0204030503020204" pitchFamily="34" charset="0"/>
            </a:endParaRP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2"/>
          <p:cNvSpPr>
            <a:spLocks noGrp="1"/>
          </p:cNvSpPr>
          <p:nvPr>
            <p:ph type="title"/>
          </p:nvPr>
        </p:nvSpPr>
        <p:spPr/>
        <p:txBody>
          <a:bodyPr/>
          <a:lstStyle/>
          <a:p>
            <a:r>
              <a:rPr lang="en-US" sz="3200" smtClean="0">
                <a:latin typeface="News Gothic Com Thin" panose="020B0204030503020204" pitchFamily="34" charset="0"/>
                <a:cs typeface="News Gothic Com Thin" panose="020B0204030503020204" pitchFamily="34" charset="0"/>
              </a:rPr>
              <a:t>Test Driven Development</a:t>
            </a:r>
          </a:p>
        </p:txBody>
      </p:sp>
      <p:sp>
        <p:nvSpPr>
          <p:cNvPr id="4" name="Rounded Rectangle 3"/>
          <p:cNvSpPr/>
          <p:nvPr/>
        </p:nvSpPr>
        <p:spPr>
          <a:xfrm>
            <a:off x="3276600" y="2807494"/>
            <a:ext cx="2286000" cy="1085850"/>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dirty="0">
                <a:solidFill>
                  <a:srgbClr val="2E2E2D"/>
                </a:solidFill>
              </a:rPr>
              <a:t>Green</a:t>
            </a:r>
          </a:p>
          <a:p>
            <a:pPr algn="ctr" eaLnBrk="1" hangingPunct="1">
              <a:defRPr/>
            </a:pPr>
            <a:r>
              <a:rPr lang="en-US" dirty="0">
                <a:solidFill>
                  <a:srgbClr val="2E2E2D"/>
                </a:solidFill>
              </a:rPr>
              <a:t>Get a green in the easiest way possible.</a:t>
            </a:r>
          </a:p>
        </p:txBody>
      </p:sp>
      <p:sp>
        <p:nvSpPr>
          <p:cNvPr id="5" name="Rounded Rectangle 4"/>
          <p:cNvSpPr/>
          <p:nvPr/>
        </p:nvSpPr>
        <p:spPr>
          <a:xfrm>
            <a:off x="5105400" y="1150144"/>
            <a:ext cx="2286000" cy="10858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r>
              <a:rPr lang="en-US" sz="2400" b="1" dirty="0" err="1">
                <a:solidFill>
                  <a:srgbClr val="2E2E2D"/>
                </a:solidFill>
              </a:rPr>
              <a:t>Refactor</a:t>
            </a:r>
            <a:endParaRPr lang="en-US" sz="2400" b="1" dirty="0">
              <a:solidFill>
                <a:srgbClr val="2E2E2D"/>
              </a:solidFill>
            </a:endParaRPr>
          </a:p>
          <a:p>
            <a:pPr algn="ctr" eaLnBrk="1" hangingPunct="1">
              <a:defRPr/>
            </a:pPr>
            <a:r>
              <a:rPr lang="en-US" dirty="0">
                <a:solidFill>
                  <a:srgbClr val="2E2E2D"/>
                </a:solidFill>
              </a:rPr>
              <a:t>Clean up the “easy” code and the test.</a:t>
            </a:r>
          </a:p>
        </p:txBody>
      </p:sp>
      <p:sp>
        <p:nvSpPr>
          <p:cNvPr id="6" name="Rounded Rectangle 5"/>
          <p:cNvSpPr/>
          <p:nvPr/>
        </p:nvSpPr>
        <p:spPr>
          <a:xfrm>
            <a:off x="1447800" y="1150144"/>
            <a:ext cx="2286000" cy="108585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dirty="0">
                <a:solidFill>
                  <a:srgbClr val="2E2E2D"/>
                </a:solidFill>
              </a:rPr>
              <a:t>Red</a:t>
            </a:r>
          </a:p>
          <a:p>
            <a:pPr algn="ctr" eaLnBrk="1" hangingPunct="1">
              <a:defRPr/>
            </a:pPr>
            <a:r>
              <a:rPr lang="en-US" dirty="0">
                <a:solidFill>
                  <a:srgbClr val="2E2E2D"/>
                </a:solidFill>
              </a:rPr>
              <a:t>Create a very small failing test.</a:t>
            </a:r>
          </a:p>
        </p:txBody>
      </p:sp>
      <p:sp>
        <p:nvSpPr>
          <p:cNvPr id="7" name="Down Arrow 6"/>
          <p:cNvSpPr/>
          <p:nvPr/>
        </p:nvSpPr>
        <p:spPr>
          <a:xfrm rot="19474987">
            <a:off x="2757488" y="2347913"/>
            <a:ext cx="685800" cy="400050"/>
          </a:xfrm>
          <a:prstGeom prst="downArrow">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2E2E2D"/>
              </a:solidFill>
            </a:endParaRPr>
          </a:p>
        </p:txBody>
      </p:sp>
      <p:sp>
        <p:nvSpPr>
          <p:cNvPr id="8" name="Down Arrow 7"/>
          <p:cNvSpPr/>
          <p:nvPr/>
        </p:nvSpPr>
        <p:spPr>
          <a:xfrm rot="13468687">
            <a:off x="5346700" y="2301479"/>
            <a:ext cx="685800" cy="400050"/>
          </a:xfrm>
          <a:prstGeom prst="downArrow">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2E2E2D"/>
              </a:solidFill>
            </a:endParaRPr>
          </a:p>
        </p:txBody>
      </p:sp>
      <p:sp>
        <p:nvSpPr>
          <p:cNvPr id="9" name="Down Arrow 8"/>
          <p:cNvSpPr/>
          <p:nvPr/>
        </p:nvSpPr>
        <p:spPr>
          <a:xfrm rot="5400000">
            <a:off x="4124325" y="1426369"/>
            <a:ext cx="514350" cy="533400"/>
          </a:xfrm>
          <a:prstGeom prst="downArrow">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2E2E2D"/>
              </a:solidFill>
            </a:endParaRP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Naming Tests</a:t>
            </a:r>
          </a:p>
        </p:txBody>
      </p:sp>
      <p:sp>
        <p:nvSpPr>
          <p:cNvPr id="96258" name="Content Placeholder 1"/>
          <p:cNvSpPr>
            <a:spLocks noGrp="1"/>
          </p:cNvSpPr>
          <p:nvPr>
            <p:ph idx="1"/>
          </p:nvPr>
        </p:nvSpPr>
        <p:spPr/>
        <p:txBody>
          <a:bodyPr>
            <a:normAutofit fontScale="92500" lnSpcReduction="20000"/>
          </a:bodyPr>
          <a:lstStyle/>
          <a:p>
            <a:r>
              <a:rPr lang="en-US" sz="2800" dirty="0" smtClean="0">
                <a:latin typeface="News Gothic Com Thin" panose="020B0204030503020204" pitchFamily="34" charset="0"/>
                <a:cs typeface="News Gothic Com Thin" panose="020B0204030503020204" pitchFamily="34" charset="0"/>
              </a:rPr>
              <a:t>Complete the sentence</a:t>
            </a:r>
          </a:p>
          <a:p>
            <a:pPr lvl="1"/>
            <a:r>
              <a:rPr lang="en-US" sz="2400" dirty="0" smtClean="0">
                <a:latin typeface="News Gothic Com Thin" panose="020B0204030503020204" pitchFamily="34" charset="0"/>
                <a:cs typeface="News Gothic Com Thin" panose="020B0204030503020204" pitchFamily="34" charset="0"/>
              </a:rPr>
              <a:t>Class: </a:t>
            </a:r>
            <a:r>
              <a:rPr lang="en-US" sz="2400" dirty="0" err="1" smtClean="0">
                <a:latin typeface="News Gothic Com Thin" panose="020B0204030503020204" pitchFamily="34" charset="0"/>
                <a:cs typeface="News Gothic Com Thin" panose="020B0204030503020204" pitchFamily="34" charset="0"/>
              </a:rPr>
              <a:t>SystemUnderTestMethodAShould</a:t>
            </a:r>
            <a:endParaRPr lang="en-US" sz="2400" dirty="0" smtClean="0">
              <a:latin typeface="News Gothic Com Thin" panose="020B0204030503020204" pitchFamily="34" charset="0"/>
              <a:cs typeface="News Gothic Com Thin" panose="020B0204030503020204" pitchFamily="34" charset="0"/>
            </a:endParaRPr>
          </a:p>
          <a:p>
            <a:pPr lvl="2"/>
            <a:r>
              <a:rPr lang="en-US" sz="2000" dirty="0" smtClean="0">
                <a:latin typeface="News Gothic Com Thin" panose="020B0204030503020204" pitchFamily="34" charset="0"/>
                <a:cs typeface="News Gothic Com Thin" panose="020B0204030503020204" pitchFamily="34" charset="0"/>
              </a:rPr>
              <a:t>Test: </a:t>
            </a:r>
            <a:r>
              <a:rPr lang="en-US" sz="2000" dirty="0" err="1" smtClean="0">
                <a:latin typeface="News Gothic Com Thin" panose="020B0204030503020204" pitchFamily="34" charset="0"/>
                <a:cs typeface="News Gothic Com Thin" panose="020B0204030503020204" pitchFamily="34" charset="0"/>
              </a:rPr>
              <a:t>ReturnFalseGivenInputB</a:t>
            </a:r>
            <a:endParaRPr lang="en-US" sz="2000" dirty="0" smtClean="0">
              <a:latin typeface="News Gothic Com Thin" panose="020B0204030503020204" pitchFamily="34" charset="0"/>
              <a:cs typeface="News Gothic Com Thin" panose="020B0204030503020204" pitchFamily="34" charset="0"/>
            </a:endParaRPr>
          </a:p>
          <a:p>
            <a:pPr lvl="2"/>
            <a:r>
              <a:rPr lang="en-US" sz="2000" dirty="0" smtClean="0">
                <a:latin typeface="News Gothic Com Thin" panose="020B0204030503020204" pitchFamily="34" charset="0"/>
                <a:cs typeface="News Gothic Com Thin" panose="020B0204030503020204" pitchFamily="34" charset="0"/>
              </a:rPr>
              <a:t>Test: </a:t>
            </a:r>
            <a:r>
              <a:rPr lang="en-US" sz="2000" dirty="0" err="1" smtClean="0">
                <a:latin typeface="News Gothic Com Thin" panose="020B0204030503020204" pitchFamily="34" charset="0"/>
                <a:cs typeface="News Gothic Com Thin" panose="020B0204030503020204" pitchFamily="34" charset="0"/>
              </a:rPr>
              <a:t>ReturnTrueGivenInputC</a:t>
            </a:r>
            <a:endParaRPr lang="en-US" sz="20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Avoid:</a:t>
            </a:r>
          </a:p>
          <a:p>
            <a:pPr lvl="1"/>
            <a:r>
              <a:rPr lang="en-US" sz="2400" dirty="0" smtClean="0">
                <a:latin typeface="News Gothic Com Thin" panose="020B0204030503020204" pitchFamily="34" charset="0"/>
                <a:cs typeface="News Gothic Com Thin" panose="020B0204030503020204" pitchFamily="34" charset="0"/>
              </a:rPr>
              <a:t>UnitTest1.cs</a:t>
            </a:r>
          </a:p>
          <a:p>
            <a:pPr lvl="2"/>
            <a:r>
              <a:rPr lang="en-US" sz="2000" dirty="0" smtClean="0">
                <a:latin typeface="News Gothic Com Thin" panose="020B0204030503020204" pitchFamily="34" charset="0"/>
                <a:cs typeface="News Gothic Com Thin" panose="020B0204030503020204" pitchFamily="34" charset="0"/>
              </a:rPr>
              <a:t>Test1</a:t>
            </a:r>
          </a:p>
          <a:p>
            <a:pPr lvl="2"/>
            <a:r>
              <a:rPr lang="en-US" sz="2000" dirty="0" smtClean="0">
                <a:latin typeface="News Gothic Com Thin" panose="020B0204030503020204" pitchFamily="34" charset="0"/>
                <a:cs typeface="News Gothic Com Thin" panose="020B0204030503020204" pitchFamily="34" charset="0"/>
              </a:rPr>
              <a:t>Test2</a:t>
            </a:r>
          </a:p>
          <a:p>
            <a:pPr lvl="1"/>
            <a:r>
              <a:rPr lang="en-US" sz="2400" dirty="0" err="1" smtClean="0">
                <a:latin typeface="News Gothic Com Thin" panose="020B0204030503020204" pitchFamily="34" charset="0"/>
                <a:cs typeface="News Gothic Com Thin" panose="020B0204030503020204" pitchFamily="34" charset="0"/>
              </a:rPr>
              <a:t>CustomerTests.cs</a:t>
            </a:r>
            <a:endParaRPr lang="en-US" sz="2400" dirty="0" smtClean="0">
              <a:latin typeface="News Gothic Com Thin" panose="020B0204030503020204" pitchFamily="34" charset="0"/>
              <a:cs typeface="News Gothic Com Thin" panose="020B0204030503020204" pitchFamily="34" charset="0"/>
            </a:endParaRPr>
          </a:p>
          <a:p>
            <a:pPr lvl="2"/>
            <a:r>
              <a:rPr lang="en-US" sz="2000" dirty="0" err="1" smtClean="0">
                <a:latin typeface="News Gothic Com Thin" panose="020B0204030503020204" pitchFamily="34" charset="0"/>
                <a:cs typeface="News Gothic Com Thin" panose="020B0204030503020204" pitchFamily="34" charset="0"/>
              </a:rPr>
              <a:t>PurchaseTest</a:t>
            </a:r>
            <a:endParaRPr lang="en-US" sz="2000" dirty="0" smtClean="0">
              <a:latin typeface="News Gothic Com Thin" panose="020B0204030503020204" pitchFamily="34" charset="0"/>
              <a:cs typeface="News Gothic Com Thin" panose="020B0204030503020204" pitchFamily="34" charset="0"/>
            </a:endParaRPr>
          </a:p>
          <a:p>
            <a:pPr lvl="1"/>
            <a:endParaRPr lang="en-US" sz="2400" dirty="0" smtClean="0">
              <a:latin typeface="News Gothic Com Thin" panose="020B0204030503020204" pitchFamily="34" charset="0"/>
              <a:cs typeface="News Gothic Com Thin" panose="020B0204030503020204" pitchFamily="34" charset="0"/>
            </a:endParaRP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258">
                                            <p:txEl>
                                              <p:pRg st="0" end="0"/>
                                            </p:txEl>
                                          </p:spTgt>
                                        </p:tgtEl>
                                        <p:attrNameLst>
                                          <p:attrName>style.visibility</p:attrName>
                                        </p:attrNameLst>
                                      </p:cBhvr>
                                      <p:to>
                                        <p:strVal val="visible"/>
                                      </p:to>
                                    </p:set>
                                    <p:animEffect transition="in" filter="fade">
                                      <p:cBhvr>
                                        <p:cTn id="7" dur="500"/>
                                        <p:tgtEl>
                                          <p:spTgt spid="9625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258">
                                            <p:txEl>
                                              <p:pRg st="1" end="1"/>
                                            </p:txEl>
                                          </p:spTgt>
                                        </p:tgtEl>
                                        <p:attrNameLst>
                                          <p:attrName>style.visibility</p:attrName>
                                        </p:attrNameLst>
                                      </p:cBhvr>
                                      <p:to>
                                        <p:strVal val="visible"/>
                                      </p:to>
                                    </p:set>
                                    <p:animEffect transition="in" filter="fade">
                                      <p:cBhvr>
                                        <p:cTn id="10" dur="500"/>
                                        <p:tgtEl>
                                          <p:spTgt spid="9625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6258">
                                            <p:txEl>
                                              <p:pRg st="2" end="2"/>
                                            </p:txEl>
                                          </p:spTgt>
                                        </p:tgtEl>
                                        <p:attrNameLst>
                                          <p:attrName>style.visibility</p:attrName>
                                        </p:attrNameLst>
                                      </p:cBhvr>
                                      <p:to>
                                        <p:strVal val="visible"/>
                                      </p:to>
                                    </p:set>
                                    <p:animEffect transition="in" filter="fade">
                                      <p:cBhvr>
                                        <p:cTn id="13" dur="500"/>
                                        <p:tgtEl>
                                          <p:spTgt spid="9625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258">
                                            <p:txEl>
                                              <p:pRg st="3" end="3"/>
                                            </p:txEl>
                                          </p:spTgt>
                                        </p:tgtEl>
                                        <p:attrNameLst>
                                          <p:attrName>style.visibility</p:attrName>
                                        </p:attrNameLst>
                                      </p:cBhvr>
                                      <p:to>
                                        <p:strVal val="visible"/>
                                      </p:to>
                                    </p:set>
                                    <p:animEffect transition="in" filter="fade">
                                      <p:cBhvr>
                                        <p:cTn id="16" dur="500"/>
                                        <p:tgtEl>
                                          <p:spTgt spid="9625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6258">
                                            <p:txEl>
                                              <p:pRg st="4" end="4"/>
                                            </p:txEl>
                                          </p:spTgt>
                                        </p:tgtEl>
                                        <p:attrNameLst>
                                          <p:attrName>style.visibility</p:attrName>
                                        </p:attrNameLst>
                                      </p:cBhvr>
                                      <p:to>
                                        <p:strVal val="visible"/>
                                      </p:to>
                                    </p:set>
                                    <p:animEffect transition="in" filter="fade">
                                      <p:cBhvr>
                                        <p:cTn id="21" dur="500"/>
                                        <p:tgtEl>
                                          <p:spTgt spid="9625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6258">
                                            <p:txEl>
                                              <p:pRg st="5" end="5"/>
                                            </p:txEl>
                                          </p:spTgt>
                                        </p:tgtEl>
                                        <p:attrNameLst>
                                          <p:attrName>style.visibility</p:attrName>
                                        </p:attrNameLst>
                                      </p:cBhvr>
                                      <p:to>
                                        <p:strVal val="visible"/>
                                      </p:to>
                                    </p:set>
                                    <p:animEffect transition="in" filter="fade">
                                      <p:cBhvr>
                                        <p:cTn id="24" dur="500"/>
                                        <p:tgtEl>
                                          <p:spTgt spid="96258">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6258">
                                            <p:txEl>
                                              <p:pRg st="6" end="6"/>
                                            </p:txEl>
                                          </p:spTgt>
                                        </p:tgtEl>
                                        <p:attrNameLst>
                                          <p:attrName>style.visibility</p:attrName>
                                        </p:attrNameLst>
                                      </p:cBhvr>
                                      <p:to>
                                        <p:strVal val="visible"/>
                                      </p:to>
                                    </p:set>
                                    <p:animEffect transition="in" filter="fade">
                                      <p:cBhvr>
                                        <p:cTn id="27" dur="500"/>
                                        <p:tgtEl>
                                          <p:spTgt spid="96258">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6258">
                                            <p:txEl>
                                              <p:pRg st="7" end="7"/>
                                            </p:txEl>
                                          </p:spTgt>
                                        </p:tgtEl>
                                        <p:attrNameLst>
                                          <p:attrName>style.visibility</p:attrName>
                                        </p:attrNameLst>
                                      </p:cBhvr>
                                      <p:to>
                                        <p:strVal val="visible"/>
                                      </p:to>
                                    </p:set>
                                    <p:animEffect transition="in" filter="fade">
                                      <p:cBhvr>
                                        <p:cTn id="30" dur="500"/>
                                        <p:tgtEl>
                                          <p:spTgt spid="96258">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6258">
                                            <p:txEl>
                                              <p:pRg st="8" end="8"/>
                                            </p:txEl>
                                          </p:spTgt>
                                        </p:tgtEl>
                                        <p:attrNameLst>
                                          <p:attrName>style.visibility</p:attrName>
                                        </p:attrNameLst>
                                      </p:cBhvr>
                                      <p:to>
                                        <p:strVal val="visible"/>
                                      </p:to>
                                    </p:set>
                                    <p:animEffect transition="in" filter="fade">
                                      <p:cBhvr>
                                        <p:cTn id="33" dur="500"/>
                                        <p:tgtEl>
                                          <p:spTgt spid="96258">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6258">
                                            <p:txEl>
                                              <p:pRg st="9" end="9"/>
                                            </p:txEl>
                                          </p:spTgt>
                                        </p:tgtEl>
                                        <p:attrNameLst>
                                          <p:attrName>style.visibility</p:attrName>
                                        </p:attrNameLst>
                                      </p:cBhvr>
                                      <p:to>
                                        <p:strVal val="visible"/>
                                      </p:to>
                                    </p:set>
                                    <p:animEffect transition="in" filter="fade">
                                      <p:cBhvr>
                                        <p:cTn id="36" dur="500"/>
                                        <p:tgtEl>
                                          <p:spTgt spid="9625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Continuous Integration</a:t>
            </a:r>
          </a:p>
        </p:txBody>
      </p:sp>
      <p:sp>
        <p:nvSpPr>
          <p:cNvPr id="98306" name="Content Placeholder 1"/>
          <p:cNvSpPr>
            <a:spLocks noGrp="1"/>
          </p:cNvSpPr>
          <p:nvPr>
            <p:ph idx="1"/>
          </p:nvPr>
        </p:nvSpPr>
        <p:spPr/>
        <p:txBody>
          <a:bodyPr>
            <a:normAutofit lnSpcReduction="10000"/>
          </a:bodyPr>
          <a:lstStyle/>
          <a:p>
            <a:r>
              <a:rPr lang="en-US" dirty="0" smtClean="0">
                <a:latin typeface="News Gothic Com Thin" panose="020B0204030503020204" pitchFamily="34" charset="0"/>
                <a:cs typeface="News Gothic Com Thin" panose="020B0204030503020204" pitchFamily="34" charset="0"/>
              </a:rPr>
              <a:t>Build solution on a separate machine</a:t>
            </a:r>
          </a:p>
          <a:p>
            <a:r>
              <a:rPr lang="en-US" dirty="0" smtClean="0">
                <a:latin typeface="News Gothic Com Thin" panose="020B0204030503020204" pitchFamily="34" charset="0"/>
                <a:cs typeface="News Gothic Com Thin" panose="020B0204030503020204" pitchFamily="34" charset="0"/>
              </a:rPr>
              <a:t>Build directly from what is in source control</a:t>
            </a:r>
          </a:p>
          <a:p>
            <a:r>
              <a:rPr lang="en-US" dirty="0" smtClean="0">
                <a:latin typeface="News Gothic Com Thin" panose="020B0204030503020204" pitchFamily="34" charset="0"/>
                <a:cs typeface="News Gothic Com Thin" panose="020B0204030503020204" pitchFamily="34" charset="0"/>
              </a:rPr>
              <a:t>Trigger build on every source commit</a:t>
            </a:r>
          </a:p>
          <a:p>
            <a:r>
              <a:rPr lang="en-US" dirty="0" smtClean="0">
                <a:latin typeface="News Gothic Com Thin" panose="020B0204030503020204" pitchFamily="34" charset="0"/>
                <a:cs typeface="News Gothic Com Thin" panose="020B0204030503020204" pitchFamily="34" charset="0"/>
              </a:rPr>
              <a:t>Ensures code in source control can run</a:t>
            </a:r>
          </a:p>
          <a:p>
            <a:r>
              <a:rPr lang="en-US" dirty="0" smtClean="0">
                <a:latin typeface="News Gothic Com Thin" panose="020B0204030503020204" pitchFamily="34" charset="0"/>
                <a:cs typeface="News Gothic Com Thin" panose="020B0204030503020204" pitchFamily="34" charset="0"/>
              </a:rPr>
              <a:t>Ensures code doesn’t just work on your machine</a:t>
            </a: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306">
                                            <p:txEl>
                                              <p:pRg st="0" end="0"/>
                                            </p:txEl>
                                          </p:spTgt>
                                        </p:tgtEl>
                                        <p:attrNameLst>
                                          <p:attrName>style.visibility</p:attrName>
                                        </p:attrNameLst>
                                      </p:cBhvr>
                                      <p:to>
                                        <p:strVal val="visible"/>
                                      </p:to>
                                    </p:set>
                                    <p:animEffect transition="in" filter="fade">
                                      <p:cBhvr>
                                        <p:cTn id="7" dur="500"/>
                                        <p:tgtEl>
                                          <p:spTgt spid="983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8306">
                                            <p:txEl>
                                              <p:pRg st="1" end="1"/>
                                            </p:txEl>
                                          </p:spTgt>
                                        </p:tgtEl>
                                        <p:attrNameLst>
                                          <p:attrName>style.visibility</p:attrName>
                                        </p:attrNameLst>
                                      </p:cBhvr>
                                      <p:to>
                                        <p:strVal val="visible"/>
                                      </p:to>
                                    </p:set>
                                    <p:animEffect transition="in" filter="fade">
                                      <p:cBhvr>
                                        <p:cTn id="12" dur="500"/>
                                        <p:tgtEl>
                                          <p:spTgt spid="983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8306">
                                            <p:txEl>
                                              <p:pRg st="2" end="2"/>
                                            </p:txEl>
                                          </p:spTgt>
                                        </p:tgtEl>
                                        <p:attrNameLst>
                                          <p:attrName>style.visibility</p:attrName>
                                        </p:attrNameLst>
                                      </p:cBhvr>
                                      <p:to>
                                        <p:strVal val="visible"/>
                                      </p:to>
                                    </p:set>
                                    <p:animEffect transition="in" filter="fade">
                                      <p:cBhvr>
                                        <p:cTn id="17" dur="500"/>
                                        <p:tgtEl>
                                          <p:spTgt spid="983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8306">
                                            <p:txEl>
                                              <p:pRg st="3" end="3"/>
                                            </p:txEl>
                                          </p:spTgt>
                                        </p:tgtEl>
                                        <p:attrNameLst>
                                          <p:attrName>style.visibility</p:attrName>
                                        </p:attrNameLst>
                                      </p:cBhvr>
                                      <p:to>
                                        <p:strVal val="visible"/>
                                      </p:to>
                                    </p:set>
                                    <p:animEffect transition="in" filter="fade">
                                      <p:cBhvr>
                                        <p:cTn id="22" dur="500"/>
                                        <p:tgtEl>
                                          <p:spTgt spid="9830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8306">
                                            <p:txEl>
                                              <p:pRg st="4" end="4"/>
                                            </p:txEl>
                                          </p:spTgt>
                                        </p:tgtEl>
                                        <p:attrNameLst>
                                          <p:attrName>style.visibility</p:attrName>
                                        </p:attrNameLst>
                                      </p:cBhvr>
                                      <p:to>
                                        <p:strVal val="visible"/>
                                      </p:to>
                                    </p:set>
                                    <p:animEffect transition="in" filter="fade">
                                      <p:cBhvr>
                                        <p:cTn id="27" dur="500"/>
                                        <p:tgtEl>
                                          <p:spTgt spid="983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Pairing</a:t>
            </a:r>
          </a:p>
        </p:txBody>
      </p:sp>
      <p:sp>
        <p:nvSpPr>
          <p:cNvPr id="99330" name="Content Placeholder 1"/>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Involves two minds, not four hands</a:t>
            </a:r>
          </a:p>
          <a:p>
            <a:r>
              <a:rPr lang="en-US" sz="2400" dirty="0" smtClean="0">
                <a:latin typeface="News Gothic Com Thin" panose="020B0204030503020204" pitchFamily="34" charset="0"/>
                <a:cs typeface="News Gothic Com Thin" panose="020B0204030503020204" pitchFamily="34" charset="0"/>
              </a:rPr>
              <a:t>Collaborative effort</a:t>
            </a:r>
          </a:p>
          <a:p>
            <a:r>
              <a:rPr lang="en-US" sz="2400" dirty="0" smtClean="0">
                <a:latin typeface="News Gothic Com Thin" panose="020B0204030503020204" pitchFamily="34" charset="0"/>
                <a:cs typeface="News Gothic Com Thin" panose="020B0204030503020204" pitchFamily="34" charset="0"/>
              </a:rPr>
              <a:t>Quality improves; quantity of non-mundane tasks improves as well</a:t>
            </a:r>
          </a:p>
          <a:p>
            <a:r>
              <a:rPr lang="en-US" sz="2400" dirty="0" smtClean="0">
                <a:latin typeface="News Gothic Com Thin" panose="020B0204030503020204" pitchFamily="34" charset="0"/>
                <a:cs typeface="News Gothic Com Thin" panose="020B0204030503020204" pitchFamily="34" charset="0"/>
              </a:rPr>
              <a:t>Provides immediate feedback</a:t>
            </a:r>
          </a:p>
          <a:p>
            <a:pPr lvl="1"/>
            <a:r>
              <a:rPr lang="en-US" sz="2000" dirty="0" smtClean="0">
                <a:latin typeface="News Gothic Com Thin" panose="020B0204030503020204" pitchFamily="34" charset="0"/>
                <a:cs typeface="News Gothic Com Thin" panose="020B0204030503020204" pitchFamily="34" charset="0"/>
              </a:rPr>
              <a:t>Bugs</a:t>
            </a:r>
          </a:p>
          <a:p>
            <a:pPr lvl="1"/>
            <a:r>
              <a:rPr lang="en-US" sz="2000" dirty="0" smtClean="0">
                <a:latin typeface="News Gothic Com Thin" panose="020B0204030503020204" pitchFamily="34" charset="0"/>
                <a:cs typeface="News Gothic Com Thin" panose="020B0204030503020204" pitchFamily="34" charset="0"/>
              </a:rPr>
              <a:t>Design decisions</a:t>
            </a:r>
          </a:p>
          <a:p>
            <a:r>
              <a:rPr lang="en-US" sz="2400" dirty="0" smtClean="0">
                <a:latin typeface="News Gothic Com Thin" panose="020B0204030503020204" pitchFamily="34" charset="0"/>
                <a:cs typeface="News Gothic Com Thin" panose="020B0204030503020204" pitchFamily="34" charset="0"/>
              </a:rPr>
              <a:t>Constant code review</a:t>
            </a: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330">
                                            <p:txEl>
                                              <p:pRg st="0" end="0"/>
                                            </p:txEl>
                                          </p:spTgt>
                                        </p:tgtEl>
                                        <p:attrNameLst>
                                          <p:attrName>style.visibility</p:attrName>
                                        </p:attrNameLst>
                                      </p:cBhvr>
                                      <p:to>
                                        <p:strVal val="visible"/>
                                      </p:to>
                                    </p:set>
                                    <p:animEffect transition="in" filter="fade">
                                      <p:cBhvr>
                                        <p:cTn id="7" dur="500"/>
                                        <p:tgtEl>
                                          <p:spTgt spid="993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9330">
                                            <p:txEl>
                                              <p:pRg st="1" end="1"/>
                                            </p:txEl>
                                          </p:spTgt>
                                        </p:tgtEl>
                                        <p:attrNameLst>
                                          <p:attrName>style.visibility</p:attrName>
                                        </p:attrNameLst>
                                      </p:cBhvr>
                                      <p:to>
                                        <p:strVal val="visible"/>
                                      </p:to>
                                    </p:set>
                                    <p:animEffect transition="in" filter="fade">
                                      <p:cBhvr>
                                        <p:cTn id="12" dur="500"/>
                                        <p:tgtEl>
                                          <p:spTgt spid="993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9330">
                                            <p:txEl>
                                              <p:pRg st="2" end="2"/>
                                            </p:txEl>
                                          </p:spTgt>
                                        </p:tgtEl>
                                        <p:attrNameLst>
                                          <p:attrName>style.visibility</p:attrName>
                                        </p:attrNameLst>
                                      </p:cBhvr>
                                      <p:to>
                                        <p:strVal val="visible"/>
                                      </p:to>
                                    </p:set>
                                    <p:animEffect transition="in" filter="fade">
                                      <p:cBhvr>
                                        <p:cTn id="17" dur="500"/>
                                        <p:tgtEl>
                                          <p:spTgt spid="993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9330">
                                            <p:txEl>
                                              <p:pRg st="3" end="3"/>
                                            </p:txEl>
                                          </p:spTgt>
                                        </p:tgtEl>
                                        <p:attrNameLst>
                                          <p:attrName>style.visibility</p:attrName>
                                        </p:attrNameLst>
                                      </p:cBhvr>
                                      <p:to>
                                        <p:strVal val="visible"/>
                                      </p:to>
                                    </p:set>
                                    <p:animEffect transition="in" filter="fade">
                                      <p:cBhvr>
                                        <p:cTn id="22" dur="500"/>
                                        <p:tgtEl>
                                          <p:spTgt spid="99330">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9330">
                                            <p:txEl>
                                              <p:pRg st="4" end="4"/>
                                            </p:txEl>
                                          </p:spTgt>
                                        </p:tgtEl>
                                        <p:attrNameLst>
                                          <p:attrName>style.visibility</p:attrName>
                                        </p:attrNameLst>
                                      </p:cBhvr>
                                      <p:to>
                                        <p:strVal val="visible"/>
                                      </p:to>
                                    </p:set>
                                    <p:animEffect transition="in" filter="fade">
                                      <p:cBhvr>
                                        <p:cTn id="25" dur="500"/>
                                        <p:tgtEl>
                                          <p:spTgt spid="99330">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9330">
                                            <p:txEl>
                                              <p:pRg st="5" end="5"/>
                                            </p:txEl>
                                          </p:spTgt>
                                        </p:tgtEl>
                                        <p:attrNameLst>
                                          <p:attrName>style.visibility</p:attrName>
                                        </p:attrNameLst>
                                      </p:cBhvr>
                                      <p:to>
                                        <p:strVal val="visible"/>
                                      </p:to>
                                    </p:set>
                                    <p:animEffect transition="in" filter="fade">
                                      <p:cBhvr>
                                        <p:cTn id="28" dur="500"/>
                                        <p:tgtEl>
                                          <p:spTgt spid="99330">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330">
                                            <p:txEl>
                                              <p:pRg st="6" end="6"/>
                                            </p:txEl>
                                          </p:spTgt>
                                        </p:tgtEl>
                                        <p:attrNameLst>
                                          <p:attrName>style.visibility</p:attrName>
                                        </p:attrNameLst>
                                      </p:cBhvr>
                                      <p:to>
                                        <p:strVal val="visible"/>
                                      </p:to>
                                    </p:set>
                                    <p:animEffect transition="in" filter="fade">
                                      <p:cBhvr>
                                        <p:cTn id="33" dur="500"/>
                                        <p:tgtEl>
                                          <p:spTgt spid="9933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0354" name="TextBox 1"/>
          <p:cNvSpPr txBox="1">
            <a:spLocks noChangeArrowheads="1"/>
          </p:cNvSpPr>
          <p:nvPr/>
        </p:nvSpPr>
        <p:spPr bwMode="auto">
          <a:xfrm>
            <a:off x="5192714" y="4344592"/>
            <a:ext cx="280828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FFFFFF"/>
                </a:solidFill>
                <a:latin typeface="Calibri" panose="020F0502020204030204" pitchFamily="34" charset="0"/>
              </a:rPr>
              <a:t>http://www.flickr.com/photos/menlopics/3928250043/</a:t>
            </a: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Who Pairs?</a:t>
            </a:r>
          </a:p>
        </p:txBody>
      </p:sp>
      <p:sp>
        <p:nvSpPr>
          <p:cNvPr id="101378" name="Content Placeholder 1"/>
          <p:cNvSpPr>
            <a:spLocks noGrp="1"/>
          </p:cNvSpPr>
          <p:nvPr>
            <p:ph type="body" idx="1"/>
          </p:nvPr>
        </p:nvSpPr>
        <p:spPr/>
        <p:txBody>
          <a:bodyPr/>
          <a:lstStyle/>
          <a:p>
            <a:endParaRPr lang="en-US" smtClean="0">
              <a:latin typeface="News Gothic Com Thin" panose="020B0204030503020204" pitchFamily="34" charset="0"/>
              <a:cs typeface="News Gothic Com Thin" panose="020B0204030503020204" pitchFamily="34" charset="0"/>
            </a:endParaRPr>
          </a:p>
        </p:txBody>
      </p:sp>
      <p:pic>
        <p:nvPicPr>
          <p:cNvPr id="7" name="Picture 2" descr="C:\Dev\SteveSmith\Introduction to Pair Programming\doc\Images\4990043858_063a72bded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9" y="1649016"/>
            <a:ext cx="6624637" cy="314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C:\Dev\SteveSmith\Introduction to Pair Programming\doc\Images\4535036556_b1f3308a45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810941"/>
            <a:ext cx="6769100" cy="3370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C:\Dev\SteveSmith\Introduction to Pair Programming\doc\Images\3264854289_d4b9c73c93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1972866"/>
            <a:ext cx="6596063" cy="3289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C:\Dev\SteveSmith\Introduction to Pair Programming\doc\Images\4893299962_28bbe4d582_b.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9" y="1810941"/>
            <a:ext cx="5151437" cy="341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C:\Dev\SteveSmith\Introduction to Pair Programming\doc\Images\315466291_8889dc21c7_b.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9" y="1756172"/>
            <a:ext cx="6804025"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descr="C:\Dev\SteveSmith\Introduction to Pair Programming\doc\Images\3928250043_a0d22c9c44_b.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4" y="1864519"/>
            <a:ext cx="6192837" cy="3484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6" name="TextBox 12"/>
          <p:cNvSpPr txBox="1">
            <a:spLocks noChangeArrowheads="1"/>
          </p:cNvSpPr>
          <p:nvPr/>
        </p:nvSpPr>
        <p:spPr bwMode="auto">
          <a:xfrm>
            <a:off x="6048376" y="5855494"/>
            <a:ext cx="3636963"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000000"/>
                </a:solidFill>
              </a:rPr>
              <a:t>http://www.flickr.com/photos/isafmedia/4990043858/</a:t>
            </a:r>
          </a:p>
          <a:p>
            <a:pPr eaLnBrk="1" hangingPunct="1"/>
            <a:r>
              <a:rPr lang="en-US" sz="900">
                <a:solidFill>
                  <a:srgbClr val="000000"/>
                </a:solidFill>
              </a:rPr>
              <a:t>http://www.flickr.com/photos/thenationalguard/4535036556/</a:t>
            </a:r>
          </a:p>
          <a:p>
            <a:pPr eaLnBrk="1" hangingPunct="1"/>
            <a:r>
              <a:rPr lang="en-US" sz="900">
                <a:solidFill>
                  <a:srgbClr val="000000"/>
                </a:solidFill>
              </a:rPr>
              <a:t>http://www.flickr.com/photos/flyforfun/3264854289/</a:t>
            </a:r>
          </a:p>
          <a:p>
            <a:pPr eaLnBrk="1" hangingPunct="1"/>
            <a:r>
              <a:rPr lang="en-US" sz="900">
                <a:solidFill>
                  <a:srgbClr val="000000"/>
                </a:solidFill>
              </a:rPr>
              <a:t>http://www.flickr.com/photos/bestinplastics/4893299962/</a:t>
            </a:r>
          </a:p>
          <a:p>
            <a:pPr eaLnBrk="1" hangingPunct="1"/>
            <a:r>
              <a:rPr lang="en-US" sz="900">
                <a:solidFill>
                  <a:srgbClr val="000000"/>
                </a:solidFill>
              </a:rPr>
              <a:t>http://www.flickr.com/photos/wonderlane/315466291/</a:t>
            </a: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6"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6"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6"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Key Practices</a:t>
            </a:r>
          </a:p>
        </p:txBody>
      </p:sp>
      <p:sp>
        <p:nvSpPr>
          <p:cNvPr id="6146" name="Content Placeholder 2"/>
          <p:cNvSpPr>
            <a:spLocks noGrp="1"/>
          </p:cNvSpPr>
          <p:nvPr>
            <p:ph idx="1"/>
          </p:nvPr>
        </p:nvSpPr>
        <p:spPr/>
        <p:txBody>
          <a:bodyPr/>
          <a:lstStyle/>
          <a:p>
            <a:r>
              <a:rPr lang="en-US" sz="2400" smtClean="0">
                <a:latin typeface="News Gothic Com Thin" panose="020B0204030503020204" pitchFamily="34" charset="0"/>
                <a:cs typeface="News Gothic Com Thin" panose="020B0204030503020204" pitchFamily="34" charset="0"/>
              </a:rPr>
              <a:t>Automated Testing</a:t>
            </a:r>
          </a:p>
          <a:p>
            <a:r>
              <a:rPr lang="en-US" sz="2400" smtClean="0">
                <a:latin typeface="News Gothic Com Thin" panose="020B0204030503020204" pitchFamily="34" charset="0"/>
                <a:cs typeface="News Gothic Com Thin" panose="020B0204030503020204" pitchFamily="34" charset="0"/>
              </a:rPr>
              <a:t>Continuous Integration</a:t>
            </a:r>
          </a:p>
          <a:p>
            <a:r>
              <a:rPr lang="en-US" sz="2400" smtClean="0">
                <a:latin typeface="News Gothic Com Thin" panose="020B0204030503020204" pitchFamily="34" charset="0"/>
                <a:cs typeface="News Gothic Com Thin" panose="020B0204030503020204" pitchFamily="34" charset="0"/>
              </a:rPr>
              <a:t>Pairing</a:t>
            </a:r>
          </a:p>
          <a:p>
            <a:endParaRPr lang="en-US" sz="2400" smtClean="0">
              <a:latin typeface="News Gothic Com Thin" panose="020B0204030503020204" pitchFamily="34" charset="0"/>
              <a:cs typeface="News Gothic Com Thin" panose="020B0204030503020204" pitchFamily="34" charset="0"/>
            </a:endParaRPr>
          </a:p>
          <a:p>
            <a:endParaRPr lang="en-US" sz="2400" smtClean="0">
              <a:latin typeface="News Gothic Com Thin" panose="020B0204030503020204" pitchFamily="34" charset="0"/>
              <a:cs typeface="News Gothic Com Thin" panose="020B0204030503020204" pitchFamily="34" charset="0"/>
            </a:endParaRP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Effect transition="in" filter="fade">
                                      <p:cBhvr>
                                        <p:cTn id="7" dur="500"/>
                                        <p:tgtEl>
                                          <p:spTgt spid="61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46">
                                            <p:txEl>
                                              <p:pRg st="1" end="1"/>
                                            </p:txEl>
                                          </p:spTgt>
                                        </p:tgtEl>
                                        <p:attrNameLst>
                                          <p:attrName>style.visibility</p:attrName>
                                        </p:attrNameLst>
                                      </p:cBhvr>
                                      <p:to>
                                        <p:strVal val="visible"/>
                                      </p:to>
                                    </p:set>
                                    <p:animEffect transition="in" filter="fade">
                                      <p:cBhvr>
                                        <p:cTn id="12" dur="500"/>
                                        <p:tgtEl>
                                          <p:spTgt spid="614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46">
                                            <p:txEl>
                                              <p:pRg st="2" end="2"/>
                                            </p:txEl>
                                          </p:spTgt>
                                        </p:tgtEl>
                                        <p:attrNameLst>
                                          <p:attrName>style.visibility</p:attrName>
                                        </p:attrNameLst>
                                      </p:cBhvr>
                                      <p:to>
                                        <p:strVal val="visible"/>
                                      </p:to>
                                    </p:set>
                                    <p:animEffect transition="in" filter="fade">
                                      <p:cBhvr>
                                        <p:cTn id="17" dur="500"/>
                                        <p:tgtEl>
                                          <p:spTgt spid="614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Common Concerns</a:t>
            </a:r>
          </a:p>
        </p:txBody>
      </p:sp>
      <p:sp>
        <p:nvSpPr>
          <p:cNvPr id="103426"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“My partner is too slow”</a:t>
            </a:r>
          </a:p>
          <a:p>
            <a:pPr lvl="1"/>
            <a:r>
              <a:rPr lang="en-US" dirty="0" smtClean="0">
                <a:latin typeface="News Gothic Com Thin" panose="020B0204030503020204" pitchFamily="34" charset="0"/>
                <a:cs typeface="News Gothic Com Thin" panose="020B0204030503020204" pitchFamily="34" charset="0"/>
              </a:rPr>
              <a:t>Learn patience</a:t>
            </a:r>
          </a:p>
          <a:p>
            <a:pPr lvl="1"/>
            <a:r>
              <a:rPr lang="en-US" dirty="0" smtClean="0">
                <a:latin typeface="News Gothic Com Thin" panose="020B0204030503020204" pitchFamily="34" charset="0"/>
                <a:cs typeface="News Gothic Com Thin" panose="020B0204030503020204" pitchFamily="34" charset="0"/>
              </a:rPr>
              <a:t>Switch partners frequently</a:t>
            </a:r>
          </a:p>
          <a:p>
            <a:pPr lvl="1"/>
            <a:r>
              <a:rPr lang="en-US" dirty="0" smtClean="0">
                <a:latin typeface="News Gothic Com Thin" panose="020B0204030503020204" pitchFamily="34" charset="0"/>
                <a:cs typeface="News Gothic Com Thin" panose="020B0204030503020204" pitchFamily="34" charset="0"/>
              </a:rPr>
              <a:t>Be a mentor</a:t>
            </a:r>
          </a:p>
          <a:p>
            <a:pPr lvl="1"/>
            <a:r>
              <a:rPr lang="en-US" dirty="0" smtClean="0">
                <a:latin typeface="News Gothic Com Thin" panose="020B0204030503020204" pitchFamily="34" charset="0"/>
                <a:cs typeface="News Gothic Com Thin" panose="020B0204030503020204" pitchFamily="34" charset="0"/>
              </a:rPr>
              <a:t>Learn to type competently (if that’s the issue)</a:t>
            </a: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42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42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42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4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Pair Programming</a:t>
            </a:r>
          </a:p>
        </p:txBody>
      </p:sp>
      <p:sp>
        <p:nvSpPr>
          <p:cNvPr id="105474"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A social skill that takes time and practice</a:t>
            </a:r>
          </a:p>
          <a:p>
            <a:endParaRPr lang="en-US" dirty="0" smtClean="0">
              <a:latin typeface="News Gothic Com Thin" panose="020B0204030503020204" pitchFamily="34" charset="0"/>
              <a:cs typeface="News Gothic Com Thin" panose="020B0204030503020204" pitchFamily="34" charset="0"/>
            </a:endParaRPr>
          </a:p>
          <a:p>
            <a:r>
              <a:rPr lang="en-US" dirty="0" smtClean="0">
                <a:latin typeface="News Gothic Com Thin" panose="020B0204030503020204" pitchFamily="34" charset="0"/>
                <a:cs typeface="News Gothic Com Thin" panose="020B0204030503020204" pitchFamily="34" charset="0"/>
              </a:rPr>
              <a:t>Not mentoring, but two developers working together as equals</a:t>
            </a:r>
          </a:p>
          <a:p>
            <a:pPr lvl="1"/>
            <a:r>
              <a:rPr lang="en-US" dirty="0" smtClean="0">
                <a:latin typeface="News Gothic Com Thin" panose="020B0204030503020204" pitchFamily="34" charset="0"/>
                <a:cs typeface="News Gothic Com Thin" panose="020B0204030503020204" pitchFamily="34" charset="0"/>
              </a:rPr>
              <a:t>Of course, working together at a computer is also a great mentoring practice</a:t>
            </a: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5474">
                                            <p:txEl>
                                              <p:pRg st="0" end="0"/>
                                            </p:txEl>
                                          </p:spTgt>
                                        </p:tgtEl>
                                        <p:attrNameLst>
                                          <p:attrName>style.visibility</p:attrName>
                                        </p:attrNameLst>
                                      </p:cBhvr>
                                      <p:to>
                                        <p:strVal val="visible"/>
                                      </p:to>
                                    </p:set>
                                    <p:animEffect transition="in" filter="fade">
                                      <p:cBhvr>
                                        <p:cTn id="7" dur="500"/>
                                        <p:tgtEl>
                                          <p:spTgt spid="1054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5474">
                                            <p:txEl>
                                              <p:pRg st="2" end="2"/>
                                            </p:txEl>
                                          </p:spTgt>
                                        </p:tgtEl>
                                        <p:attrNameLst>
                                          <p:attrName>style.visibility</p:attrName>
                                        </p:attrNameLst>
                                      </p:cBhvr>
                                      <p:to>
                                        <p:strVal val="visible"/>
                                      </p:to>
                                    </p:set>
                                    <p:animEffect transition="in" filter="fade">
                                      <p:cBhvr>
                                        <p:cTn id="12" dur="500"/>
                                        <p:tgtEl>
                                          <p:spTgt spid="10547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5474">
                                            <p:txEl>
                                              <p:pRg st="3" end="3"/>
                                            </p:txEl>
                                          </p:spTgt>
                                        </p:tgtEl>
                                        <p:attrNameLst>
                                          <p:attrName>style.visibility</p:attrName>
                                        </p:attrNameLst>
                                      </p:cBhvr>
                                      <p:to>
                                        <p:strVal val="visible"/>
                                      </p:to>
                                    </p:set>
                                    <p:animEffect transition="in" filter="fade">
                                      <p:cBhvr>
                                        <p:cTn id="15" dur="500"/>
                                        <p:tgtEl>
                                          <p:spTgt spid="10547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How</a:t>
            </a:r>
          </a:p>
        </p:txBody>
      </p:sp>
      <p:sp>
        <p:nvSpPr>
          <p:cNvPr id="106498"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Best with co-located teams</a:t>
            </a:r>
          </a:p>
          <a:p>
            <a:r>
              <a:rPr lang="en-US" dirty="0" smtClean="0">
                <a:latin typeface="News Gothic Com Thin" panose="020B0204030503020204" pitchFamily="34" charset="0"/>
                <a:cs typeface="News Gothic Com Thin" panose="020B0204030503020204" pitchFamily="34" charset="0"/>
              </a:rPr>
              <a:t>Best with suitable space and furniture</a:t>
            </a:r>
          </a:p>
          <a:p>
            <a:r>
              <a:rPr lang="en-US" dirty="0" smtClean="0">
                <a:latin typeface="News Gothic Com Thin" panose="020B0204030503020204" pitchFamily="34" charset="0"/>
                <a:cs typeface="News Gothic Com Thin" panose="020B0204030503020204" pitchFamily="34" charset="0"/>
              </a:rPr>
              <a:t>Try to create a team room</a:t>
            </a:r>
          </a:p>
          <a:p>
            <a:pPr lvl="1"/>
            <a:r>
              <a:rPr lang="en-US" dirty="0" smtClean="0">
                <a:latin typeface="News Gothic Com Thin" panose="020B0204030503020204" pitchFamily="34" charset="0"/>
                <a:cs typeface="News Gothic Com Thin" panose="020B0204030503020204" pitchFamily="34" charset="0"/>
              </a:rPr>
              <a:t>Remove walls, cubical furniture</a:t>
            </a:r>
          </a:p>
          <a:p>
            <a:pPr lvl="1"/>
            <a:r>
              <a:rPr lang="en-US" dirty="0" smtClean="0">
                <a:latin typeface="News Gothic Com Thin" panose="020B0204030503020204" pitchFamily="34" charset="0"/>
                <a:cs typeface="News Gothic Com Thin" panose="020B0204030503020204" pitchFamily="34" charset="0"/>
              </a:rPr>
              <a:t>Avoid L- and U-shaped desks</a:t>
            </a: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498">
                                            <p:txEl>
                                              <p:pRg st="0" end="0"/>
                                            </p:txEl>
                                          </p:spTgt>
                                        </p:tgtEl>
                                        <p:attrNameLst>
                                          <p:attrName>style.visibility</p:attrName>
                                        </p:attrNameLst>
                                      </p:cBhvr>
                                      <p:to>
                                        <p:strVal val="visible"/>
                                      </p:to>
                                    </p:set>
                                    <p:animEffect transition="in" filter="fade">
                                      <p:cBhvr>
                                        <p:cTn id="7" dur="500"/>
                                        <p:tgtEl>
                                          <p:spTgt spid="1064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6498">
                                            <p:txEl>
                                              <p:pRg st="1" end="1"/>
                                            </p:txEl>
                                          </p:spTgt>
                                        </p:tgtEl>
                                        <p:attrNameLst>
                                          <p:attrName>style.visibility</p:attrName>
                                        </p:attrNameLst>
                                      </p:cBhvr>
                                      <p:to>
                                        <p:strVal val="visible"/>
                                      </p:to>
                                    </p:set>
                                    <p:animEffect transition="in" filter="fade">
                                      <p:cBhvr>
                                        <p:cTn id="12" dur="500"/>
                                        <p:tgtEl>
                                          <p:spTgt spid="1064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6498">
                                            <p:txEl>
                                              <p:pRg st="2" end="2"/>
                                            </p:txEl>
                                          </p:spTgt>
                                        </p:tgtEl>
                                        <p:attrNameLst>
                                          <p:attrName>style.visibility</p:attrName>
                                        </p:attrNameLst>
                                      </p:cBhvr>
                                      <p:to>
                                        <p:strVal val="visible"/>
                                      </p:to>
                                    </p:set>
                                    <p:animEffect transition="in" filter="fade">
                                      <p:cBhvr>
                                        <p:cTn id="17" dur="500"/>
                                        <p:tgtEl>
                                          <p:spTgt spid="106498">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498">
                                            <p:txEl>
                                              <p:pRg st="3" end="3"/>
                                            </p:txEl>
                                          </p:spTgt>
                                        </p:tgtEl>
                                        <p:attrNameLst>
                                          <p:attrName>style.visibility</p:attrName>
                                        </p:attrNameLst>
                                      </p:cBhvr>
                                      <p:to>
                                        <p:strVal val="visible"/>
                                      </p:to>
                                    </p:set>
                                    <p:animEffect transition="in" filter="fade">
                                      <p:cBhvr>
                                        <p:cTn id="20" dur="500"/>
                                        <p:tgtEl>
                                          <p:spTgt spid="106498">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6498">
                                            <p:txEl>
                                              <p:pRg st="4" end="4"/>
                                            </p:txEl>
                                          </p:spTgt>
                                        </p:tgtEl>
                                        <p:attrNameLst>
                                          <p:attrName>style.visibility</p:attrName>
                                        </p:attrNameLst>
                                      </p:cBhvr>
                                      <p:to>
                                        <p:strVal val="visible"/>
                                      </p:to>
                                    </p:set>
                                    <p:animEffect transition="in" filter="fade">
                                      <p:cBhvr>
                                        <p:cTn id="23" dur="500"/>
                                        <p:tgtEl>
                                          <p:spTgt spid="1064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7522" name="TextBox 1"/>
          <p:cNvSpPr txBox="1">
            <a:spLocks noChangeArrowheads="1"/>
          </p:cNvSpPr>
          <p:nvPr/>
        </p:nvSpPr>
        <p:spPr bwMode="auto">
          <a:xfrm>
            <a:off x="5219701" y="4344592"/>
            <a:ext cx="307816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FFFFFF"/>
                </a:solidFill>
                <a:latin typeface="Calibri" panose="020F0502020204030204" pitchFamily="34" charset="0"/>
              </a:rPr>
              <a:t>http://www.flickr.com/photos/halfaloafoftofu/413474322/</a:t>
            </a: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10000"/>
            <a:lumOff val="90000"/>
          </a:schemeClr>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1" y="1409700"/>
            <a:ext cx="2727325" cy="266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976" y="1356123"/>
            <a:ext cx="3184525" cy="257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3588" y="1559719"/>
            <a:ext cx="4957762" cy="2268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4" name="Title 5"/>
          <p:cNvSpPr>
            <a:spLocks noGrp="1"/>
          </p:cNvSpPr>
          <p:nvPr>
            <p:ph type="title"/>
          </p:nvPr>
        </p:nvSpPr>
        <p:spPr/>
        <p:txBody>
          <a:bodyPr/>
          <a:lstStyle/>
          <a:p>
            <a:r>
              <a:rPr lang="en-US" smtClean="0"/>
              <a:t>More Bad Layouts</a:t>
            </a:r>
          </a:p>
        </p:txBody>
      </p:sp>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1663" y="1315641"/>
            <a:ext cx="5454650"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additive="base">
                                        <p:cTn id="13" dur="500" fill="hold"/>
                                        <p:tgtEl>
                                          <p:spTgt spid="3075"/>
                                        </p:tgtEl>
                                        <p:attrNameLst>
                                          <p:attrName>ppt_x</p:attrName>
                                        </p:attrNameLst>
                                      </p:cBhvr>
                                      <p:tavLst>
                                        <p:tav tm="0">
                                          <p:val>
                                            <p:strVal val="#ppt_x"/>
                                          </p:val>
                                        </p:tav>
                                        <p:tav tm="100000">
                                          <p:val>
                                            <p:strVal val="#ppt_x"/>
                                          </p:val>
                                        </p:tav>
                                      </p:tavLst>
                                    </p:anim>
                                    <p:anim calcmode="lin" valueType="num">
                                      <p:cBhvr additive="base">
                                        <p:cTn id="14"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 calcmode="lin" valueType="num">
                                      <p:cBhvr additive="base">
                                        <p:cTn id="19" dur="500" fill="hold"/>
                                        <p:tgtEl>
                                          <p:spTgt spid="3076"/>
                                        </p:tgtEl>
                                        <p:attrNameLst>
                                          <p:attrName>ppt_x</p:attrName>
                                        </p:attrNameLst>
                                      </p:cBhvr>
                                      <p:tavLst>
                                        <p:tav tm="0">
                                          <p:val>
                                            <p:strVal val="#ppt_x"/>
                                          </p:val>
                                        </p:tav>
                                        <p:tav tm="100000">
                                          <p:val>
                                            <p:strVal val="#ppt_x"/>
                                          </p:val>
                                        </p:tav>
                                      </p:tavLst>
                                    </p:anim>
                                    <p:anim calcmode="lin" valueType="num">
                                      <p:cBhvr additive="base">
                                        <p:cTn id="20"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077"/>
                                        </p:tgtEl>
                                        <p:attrNameLst>
                                          <p:attrName>style.visibility</p:attrName>
                                        </p:attrNameLst>
                                      </p:cBhvr>
                                      <p:to>
                                        <p:strVal val="visible"/>
                                      </p:to>
                                    </p:set>
                                    <p:anim calcmode="lin" valueType="num">
                                      <p:cBhvr additive="base">
                                        <p:cTn id="25" dur="500" fill="hold"/>
                                        <p:tgtEl>
                                          <p:spTgt spid="3077"/>
                                        </p:tgtEl>
                                        <p:attrNameLst>
                                          <p:attrName>ppt_x</p:attrName>
                                        </p:attrNameLst>
                                      </p:cBhvr>
                                      <p:tavLst>
                                        <p:tav tm="0">
                                          <p:val>
                                            <p:strVal val="#ppt_x"/>
                                          </p:val>
                                        </p:tav>
                                        <p:tav tm="100000">
                                          <p:val>
                                            <p:strVal val="#ppt_x"/>
                                          </p:val>
                                        </p:tav>
                                      </p:tavLst>
                                    </p:anim>
                                    <p:anim calcmode="lin" valueType="num">
                                      <p:cBhvr additive="base">
                                        <p:cTn id="26"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Better Layouts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1356122"/>
            <a:ext cx="3536950"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663" y="1356123"/>
            <a:ext cx="5346700" cy="2740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Ideal Layouts - Tables</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539" y="1356122"/>
            <a:ext cx="46450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463" y="1356122"/>
            <a:ext cx="4356100" cy="272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additive="base">
                                        <p:cTn id="7" dur="500" fill="hold"/>
                                        <p:tgtEl>
                                          <p:spTgt spid="6147"/>
                                        </p:tgtEl>
                                        <p:attrNameLst>
                                          <p:attrName>ppt_x</p:attrName>
                                        </p:attrNameLst>
                                      </p:cBhvr>
                                      <p:tavLst>
                                        <p:tav tm="0">
                                          <p:val>
                                            <p:strVal val="#ppt_x"/>
                                          </p:val>
                                        </p:tav>
                                        <p:tav tm="100000">
                                          <p:val>
                                            <p:strVal val="#ppt_x"/>
                                          </p:val>
                                        </p:tav>
                                      </p:tavLst>
                                    </p:anim>
                                    <p:anim calcmode="lin" valueType="num">
                                      <p:cBhvr additive="base">
                                        <p:cTn id="8"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gtEl>
                                        <p:attrNameLst>
                                          <p:attrName>style.visibility</p:attrName>
                                        </p:attrNameLst>
                                      </p:cBhvr>
                                      <p:to>
                                        <p:strVal val="visible"/>
                                      </p:to>
                                    </p:set>
                                    <p:anim calcmode="lin" valueType="num">
                                      <p:cBhvr additive="base">
                                        <p:cTn id="13" dur="500" fill="hold"/>
                                        <p:tgtEl>
                                          <p:spTgt spid="6146"/>
                                        </p:tgtEl>
                                        <p:attrNameLst>
                                          <p:attrName>ppt_x</p:attrName>
                                        </p:attrNameLst>
                                      </p:cBhvr>
                                      <p:tavLst>
                                        <p:tav tm="0">
                                          <p:val>
                                            <p:strVal val="#ppt_x"/>
                                          </p:val>
                                        </p:tav>
                                        <p:tav tm="100000">
                                          <p:val>
                                            <p:strVal val="#ppt_x"/>
                                          </p:val>
                                        </p:tav>
                                      </p:tavLst>
                                    </p:anim>
                                    <p:anim calcmode="lin" valueType="num">
                                      <p:cBhvr additive="base">
                                        <p:cTn id="14"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315641"/>
            <a:ext cx="4419600"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8"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Team Rooms</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477566"/>
            <a:ext cx="57150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7564" y="1275160"/>
            <a:ext cx="5138737"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ppt_x"/>
                                          </p:val>
                                        </p:tav>
                                        <p:tav tm="100000">
                                          <p:val>
                                            <p:strVal val="#ppt_x"/>
                                          </p:val>
                                        </p:tav>
                                      </p:tavLst>
                                    </p:anim>
                                    <p:anim calcmode="lin" valueType="num">
                                      <p:cBhvr additive="base">
                                        <p:cTn id="8"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170"/>
                                        </p:tgtEl>
                                        <p:attrNameLst>
                                          <p:attrName>style.visibility</p:attrName>
                                        </p:attrNameLst>
                                      </p:cBhvr>
                                      <p:to>
                                        <p:strVal val="visible"/>
                                      </p:to>
                                    </p:set>
                                    <p:anim calcmode="lin" valueType="num">
                                      <p:cBhvr additive="base">
                                        <p:cTn id="13" dur="500" fill="hold"/>
                                        <p:tgtEl>
                                          <p:spTgt spid="7170"/>
                                        </p:tgtEl>
                                        <p:attrNameLst>
                                          <p:attrName>ppt_x</p:attrName>
                                        </p:attrNameLst>
                                      </p:cBhvr>
                                      <p:tavLst>
                                        <p:tav tm="0">
                                          <p:val>
                                            <p:strVal val="#ppt_x"/>
                                          </p:val>
                                        </p:tav>
                                        <p:tav tm="100000">
                                          <p:val>
                                            <p:strVal val="#ppt_x"/>
                                          </p:val>
                                        </p:tav>
                                      </p:tavLst>
                                    </p:anim>
                                    <p:anim calcmode="lin" valueType="num">
                                      <p:cBhvr additive="base">
                                        <p:cTn id="14"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638" y="1315641"/>
            <a:ext cx="5676900"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6"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Pair Workstations</a:t>
            </a:r>
          </a:p>
        </p:txBody>
      </p:sp>
      <p:pic>
        <p:nvPicPr>
          <p:cNvPr id="5122" name="Picture 2" descr="C:\Users\Steve\Pictures\2011-02-17\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6538" y="1437085"/>
            <a:ext cx="2309812"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descr="C:\Users\Steve\Pictures\2011-02-17\00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7776" y="1437085"/>
            <a:ext cx="2576513" cy="257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4" descr="C:\Users\Steve\Pictures\2011-02-17\00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439" y="1356122"/>
            <a:ext cx="4537075"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5" descr="C:\Users\Steve\Pictures\2011-02-17\00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1664" y="1356123"/>
            <a:ext cx="4860925" cy="2734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gtEl>
                                        <p:attrNameLst>
                                          <p:attrName>style.visibility</p:attrName>
                                        </p:attrNameLst>
                                      </p:cBhvr>
                                      <p:to>
                                        <p:strVal val="visible"/>
                                      </p:to>
                                    </p:set>
                                    <p:anim calcmode="lin" valueType="num">
                                      <p:cBhvr additive="base">
                                        <p:cTn id="13" dur="500" fill="hold"/>
                                        <p:tgtEl>
                                          <p:spTgt spid="5123"/>
                                        </p:tgtEl>
                                        <p:attrNameLst>
                                          <p:attrName>ppt_x</p:attrName>
                                        </p:attrNameLst>
                                      </p:cBhvr>
                                      <p:tavLst>
                                        <p:tav tm="0">
                                          <p:val>
                                            <p:strVal val="#ppt_x"/>
                                          </p:val>
                                        </p:tav>
                                        <p:tav tm="100000">
                                          <p:val>
                                            <p:strVal val="#ppt_x"/>
                                          </p:val>
                                        </p:tav>
                                      </p:tavLst>
                                    </p:anim>
                                    <p:anim calcmode="lin" valueType="num">
                                      <p:cBhvr additive="base">
                                        <p:cTn id="14"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124"/>
                                        </p:tgtEl>
                                        <p:attrNameLst>
                                          <p:attrName>style.visibility</p:attrName>
                                        </p:attrNameLst>
                                      </p:cBhvr>
                                      <p:to>
                                        <p:strVal val="visible"/>
                                      </p:to>
                                    </p:set>
                                    <p:anim calcmode="lin" valueType="num">
                                      <p:cBhvr additive="base">
                                        <p:cTn id="19" dur="500" fill="hold"/>
                                        <p:tgtEl>
                                          <p:spTgt spid="5124"/>
                                        </p:tgtEl>
                                        <p:attrNameLst>
                                          <p:attrName>ppt_x</p:attrName>
                                        </p:attrNameLst>
                                      </p:cBhvr>
                                      <p:tavLst>
                                        <p:tav tm="0">
                                          <p:val>
                                            <p:strVal val="#ppt_x"/>
                                          </p:val>
                                        </p:tav>
                                        <p:tav tm="100000">
                                          <p:val>
                                            <p:strVal val="#ppt_x"/>
                                          </p:val>
                                        </p:tav>
                                      </p:tavLst>
                                    </p:anim>
                                    <p:anim calcmode="lin" valueType="num">
                                      <p:cBhvr additive="base">
                                        <p:cTn id="20"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125"/>
                                        </p:tgtEl>
                                        <p:attrNameLst>
                                          <p:attrName>style.visibility</p:attrName>
                                        </p:attrNameLst>
                                      </p:cBhvr>
                                      <p:to>
                                        <p:strVal val="visible"/>
                                      </p:to>
                                    </p:set>
                                    <p:anim calcmode="lin" valueType="num">
                                      <p:cBhvr additive="base">
                                        <p:cTn id="25" dur="500" fill="hold"/>
                                        <p:tgtEl>
                                          <p:spTgt spid="5125"/>
                                        </p:tgtEl>
                                        <p:attrNameLst>
                                          <p:attrName>ppt_x</p:attrName>
                                        </p:attrNameLst>
                                      </p:cBhvr>
                                      <p:tavLst>
                                        <p:tav tm="0">
                                          <p:val>
                                            <p:strVal val="#ppt_x"/>
                                          </p:val>
                                        </p:tav>
                                        <p:tav tm="100000">
                                          <p:val>
                                            <p:strVal val="#ppt_x"/>
                                          </p:val>
                                        </p:tav>
                                      </p:tavLst>
                                    </p:anim>
                                    <p:anim calcmode="lin" valueType="num">
                                      <p:cBhvr additive="base">
                                        <p:cTn id="26"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blip>
          <a:srcRect/>
          <a:stretch>
            <a:fillRect l="-11000" r="-11000"/>
          </a:stretch>
        </a:blip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Automated Testing</a:t>
            </a:r>
          </a:p>
        </p:txBody>
      </p:sp>
      <p:sp>
        <p:nvSpPr>
          <p:cNvPr id="5121"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Tests are useless when not run</a:t>
            </a:r>
          </a:p>
          <a:p>
            <a:r>
              <a:rPr lang="en-US" sz="2400" smtClean="0">
                <a:latin typeface="News Gothic Com Thin" panose="020B0204030503020204" pitchFamily="34" charset="0"/>
                <a:cs typeface="News Gothic Com Thin" panose="020B0204030503020204" pitchFamily="34" charset="0"/>
              </a:rPr>
              <a:t>Manual tests are likely to be skipped</a:t>
            </a:r>
          </a:p>
          <a:p>
            <a:r>
              <a:rPr lang="en-US" sz="2400" smtClean="0">
                <a:latin typeface="News Gothic Com Thin" panose="020B0204030503020204" pitchFamily="34" charset="0"/>
                <a:cs typeface="News Gothic Com Thin" panose="020B0204030503020204" pitchFamily="34" charset="0"/>
              </a:rPr>
              <a:t>Run automated tests constantly</a:t>
            </a:r>
          </a:p>
          <a:p>
            <a:r>
              <a:rPr lang="en-US" sz="2400" smtClean="0">
                <a:latin typeface="News Gothic Com Thin" panose="020B0204030503020204" pitchFamily="34" charset="0"/>
                <a:cs typeface="News Gothic Com Thin" panose="020B0204030503020204" pitchFamily="34" charset="0"/>
              </a:rPr>
              <a:t>Catch problems before committing</a:t>
            </a: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1">
                                            <p:txEl>
                                              <p:pRg st="3" end="3"/>
                                            </p:txEl>
                                          </p:spTgt>
                                        </p:tgtEl>
                                        <p:attrNameLst>
                                          <p:attrName>style.visibility</p:attrName>
                                        </p:attrNameLst>
                                      </p:cBhvr>
                                      <p:to>
                                        <p:strVal val="visible"/>
                                      </p:to>
                                    </p:set>
                                    <p:animEffect transition="in" filter="fade">
                                      <p:cBhvr>
                                        <p:cTn id="22" dur="500"/>
                                        <p:tgtEl>
                                          <p:spTgt spid="51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When does pairing work best?</a:t>
            </a:r>
          </a:p>
        </p:txBody>
      </p:sp>
      <p:sp>
        <p:nvSpPr>
          <p:cNvPr id="117762" name="Content Placeholder 2"/>
          <p:cNvSpPr>
            <a:spLocks noGrp="1"/>
          </p:cNvSpPr>
          <p:nvPr>
            <p:ph idx="1"/>
          </p:nvPr>
        </p:nvSpPr>
        <p:spPr/>
        <p:txBody>
          <a:bodyPr/>
          <a:lstStyle/>
          <a:p>
            <a:r>
              <a:rPr lang="en-US" smtClean="0">
                <a:latin typeface="News Gothic Com Thin" panose="020B0204030503020204" pitchFamily="34" charset="0"/>
                <a:cs typeface="News Gothic Com Thin" panose="020B0204030503020204" pitchFamily="34" charset="0"/>
              </a:rPr>
              <a:t>Complex code</a:t>
            </a:r>
          </a:p>
          <a:p>
            <a:r>
              <a:rPr lang="en-US" smtClean="0">
                <a:latin typeface="News Gothic Com Thin" panose="020B0204030503020204" pitchFamily="34" charset="0"/>
                <a:cs typeface="News Gothic Com Thin" panose="020B0204030503020204" pitchFamily="34" charset="0"/>
              </a:rPr>
              <a:t>Mission-critical code</a:t>
            </a:r>
          </a:p>
          <a:p>
            <a:r>
              <a:rPr lang="en-US" smtClean="0">
                <a:latin typeface="News Gothic Com Thin" panose="020B0204030503020204" pitchFamily="34" charset="0"/>
                <a:cs typeface="News Gothic Com Thin" panose="020B0204030503020204" pitchFamily="34" charset="0"/>
              </a:rPr>
              <a:t>Code that involves design decisions</a:t>
            </a:r>
          </a:p>
          <a:p>
            <a:r>
              <a:rPr lang="en-US" smtClean="0">
                <a:latin typeface="News Gothic Com Thin" panose="020B0204030503020204" pitchFamily="34" charset="0"/>
                <a:cs typeface="News Gothic Com Thin" panose="020B0204030503020204" pitchFamily="34" charset="0"/>
              </a:rPr>
              <a:t>Areas of code everyone should understand</a:t>
            </a: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762">
                                            <p:txEl>
                                              <p:pRg st="0" end="0"/>
                                            </p:txEl>
                                          </p:spTgt>
                                        </p:tgtEl>
                                        <p:attrNameLst>
                                          <p:attrName>style.visibility</p:attrName>
                                        </p:attrNameLst>
                                      </p:cBhvr>
                                      <p:to>
                                        <p:strVal val="visible"/>
                                      </p:to>
                                    </p:set>
                                    <p:animEffect transition="in" filter="fade">
                                      <p:cBhvr>
                                        <p:cTn id="7" dur="500"/>
                                        <p:tgtEl>
                                          <p:spTgt spid="1177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7762">
                                            <p:txEl>
                                              <p:pRg st="1" end="1"/>
                                            </p:txEl>
                                          </p:spTgt>
                                        </p:tgtEl>
                                        <p:attrNameLst>
                                          <p:attrName>style.visibility</p:attrName>
                                        </p:attrNameLst>
                                      </p:cBhvr>
                                      <p:to>
                                        <p:strVal val="visible"/>
                                      </p:to>
                                    </p:set>
                                    <p:animEffect transition="in" filter="fade">
                                      <p:cBhvr>
                                        <p:cTn id="12" dur="500"/>
                                        <p:tgtEl>
                                          <p:spTgt spid="1177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7762">
                                            <p:txEl>
                                              <p:pRg st="2" end="2"/>
                                            </p:txEl>
                                          </p:spTgt>
                                        </p:tgtEl>
                                        <p:attrNameLst>
                                          <p:attrName>style.visibility</p:attrName>
                                        </p:attrNameLst>
                                      </p:cBhvr>
                                      <p:to>
                                        <p:strVal val="visible"/>
                                      </p:to>
                                    </p:set>
                                    <p:animEffect transition="in" filter="fade">
                                      <p:cBhvr>
                                        <p:cTn id="17" dur="500"/>
                                        <p:tgtEl>
                                          <p:spTgt spid="1177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7762">
                                            <p:txEl>
                                              <p:pRg st="3" end="3"/>
                                            </p:txEl>
                                          </p:spTgt>
                                        </p:tgtEl>
                                        <p:attrNameLst>
                                          <p:attrName>style.visibility</p:attrName>
                                        </p:attrNameLst>
                                      </p:cBhvr>
                                      <p:to>
                                        <p:strVal val="visible"/>
                                      </p:to>
                                    </p:set>
                                    <p:animEffect transition="in" filter="fade">
                                      <p:cBhvr>
                                        <p:cTn id="22" dur="500"/>
                                        <p:tgtEl>
                                          <p:spTgt spid="11776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You already do this!</a:t>
            </a:r>
          </a:p>
        </p:txBody>
      </p:sp>
      <p:sp>
        <p:nvSpPr>
          <p:cNvPr id="119810"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When you ask for help with a tricky bug</a:t>
            </a:r>
          </a:p>
          <a:p>
            <a:r>
              <a:rPr lang="en-US" sz="2800" dirty="0" smtClean="0">
                <a:latin typeface="News Gothic Com Thin" panose="020B0204030503020204" pitchFamily="34" charset="0"/>
                <a:cs typeface="News Gothic Com Thin" panose="020B0204030503020204" pitchFamily="34" charset="0"/>
              </a:rPr>
              <a:t>When you run a new design by a teammate</a:t>
            </a:r>
          </a:p>
          <a:p>
            <a:r>
              <a:rPr lang="en-US" sz="2800" dirty="0" smtClean="0">
                <a:latin typeface="News Gothic Com Thin" panose="020B0204030503020204" pitchFamily="34" charset="0"/>
                <a:cs typeface="News Gothic Com Thin" panose="020B0204030503020204" pitchFamily="34" charset="0"/>
              </a:rPr>
              <a:t>When you have someone </a:t>
            </a:r>
            <a:r>
              <a:rPr lang="en-US" sz="2800" dirty="0" err="1" smtClean="0">
                <a:latin typeface="News Gothic Com Thin" panose="020B0204030503020204" pitchFamily="34" charset="0"/>
                <a:cs typeface="News Gothic Com Thin" panose="020B0204030503020204" pitchFamily="34" charset="0"/>
              </a:rPr>
              <a:t>doublecheck</a:t>
            </a:r>
            <a:r>
              <a:rPr lang="en-US" sz="2800" dirty="0" smtClean="0">
                <a:latin typeface="News Gothic Com Thin" panose="020B0204030503020204" pitchFamily="34" charset="0"/>
                <a:cs typeface="News Gothic Com Thin" panose="020B0204030503020204" pitchFamily="34" charset="0"/>
              </a:rPr>
              <a:t> that scary database update script</a:t>
            </a:r>
          </a:p>
          <a:p>
            <a:endParaRPr lang="en-US" sz="28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You know it works</a:t>
            </a: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9810">
                                            <p:txEl>
                                              <p:pRg st="0" end="0"/>
                                            </p:txEl>
                                          </p:spTgt>
                                        </p:tgtEl>
                                        <p:attrNameLst>
                                          <p:attrName>style.visibility</p:attrName>
                                        </p:attrNameLst>
                                      </p:cBhvr>
                                      <p:to>
                                        <p:strVal val="visible"/>
                                      </p:to>
                                    </p:set>
                                    <p:animEffect transition="in" filter="fade">
                                      <p:cBhvr>
                                        <p:cTn id="7" dur="500"/>
                                        <p:tgtEl>
                                          <p:spTgt spid="1198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9810">
                                            <p:txEl>
                                              <p:pRg st="1" end="1"/>
                                            </p:txEl>
                                          </p:spTgt>
                                        </p:tgtEl>
                                        <p:attrNameLst>
                                          <p:attrName>style.visibility</p:attrName>
                                        </p:attrNameLst>
                                      </p:cBhvr>
                                      <p:to>
                                        <p:strVal val="visible"/>
                                      </p:to>
                                    </p:set>
                                    <p:animEffect transition="in" filter="fade">
                                      <p:cBhvr>
                                        <p:cTn id="12" dur="500"/>
                                        <p:tgtEl>
                                          <p:spTgt spid="1198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9810">
                                            <p:txEl>
                                              <p:pRg st="2" end="2"/>
                                            </p:txEl>
                                          </p:spTgt>
                                        </p:tgtEl>
                                        <p:attrNameLst>
                                          <p:attrName>style.visibility</p:attrName>
                                        </p:attrNameLst>
                                      </p:cBhvr>
                                      <p:to>
                                        <p:strVal val="visible"/>
                                      </p:to>
                                    </p:set>
                                    <p:animEffect transition="in" filter="fade">
                                      <p:cBhvr>
                                        <p:cTn id="17" dur="500"/>
                                        <p:tgtEl>
                                          <p:spTgt spid="1198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9810">
                                            <p:txEl>
                                              <p:pRg st="4" end="4"/>
                                            </p:txEl>
                                          </p:spTgt>
                                        </p:tgtEl>
                                        <p:attrNameLst>
                                          <p:attrName>style.visibility</p:attrName>
                                        </p:attrNameLst>
                                      </p:cBhvr>
                                      <p:to>
                                        <p:strVal val="visible"/>
                                      </p:to>
                                    </p:set>
                                    <p:animEffect transition="in" filter="fade">
                                      <p:cBhvr>
                                        <p:cTn id="22" dur="500"/>
                                        <p:tgtEl>
                                          <p:spTgt spid="1198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When shouldn’t you pair?</a:t>
            </a:r>
          </a:p>
        </p:txBody>
      </p:sp>
      <p:sp>
        <p:nvSpPr>
          <p:cNvPr id="121858" name="Content Placeholder 2"/>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Mundane </a:t>
            </a:r>
            <a:r>
              <a:rPr lang="en-US" sz="2400" dirty="0" smtClean="0">
                <a:latin typeface="News Gothic Com Thin" panose="020B0204030503020204" pitchFamily="34" charset="0"/>
                <a:cs typeface="News Gothic Com Thin" panose="020B0204030503020204" pitchFamily="34" charset="0"/>
              </a:rPr>
              <a:t>tasks</a:t>
            </a:r>
          </a:p>
          <a:p>
            <a:r>
              <a:rPr lang="en-US" sz="2400" dirty="0" smtClean="0">
                <a:latin typeface="News Gothic Com Thin" panose="020B0204030503020204" pitchFamily="34" charset="0"/>
                <a:cs typeface="News Gothic Com Thin" panose="020B0204030503020204" pitchFamily="34" charset="0"/>
              </a:rPr>
              <a:t>Fixing simple typos</a:t>
            </a:r>
          </a:p>
          <a:p>
            <a:r>
              <a:rPr lang="en-US" sz="2400" dirty="0" smtClean="0">
                <a:latin typeface="News Gothic Com Thin" panose="020B0204030503020204" pitchFamily="34" charset="0"/>
                <a:cs typeface="News Gothic Com Thin" panose="020B0204030503020204" pitchFamily="34" charset="0"/>
              </a:rPr>
              <a:t>Spike solutions</a:t>
            </a:r>
          </a:p>
          <a:p>
            <a:r>
              <a:rPr lang="en-US" sz="2400" dirty="0" smtClean="0">
                <a:latin typeface="News Gothic Com Thin" panose="020B0204030503020204" pitchFamily="34" charset="0"/>
                <a:cs typeface="News Gothic Com Thin" panose="020B0204030503020204" pitchFamily="34" charset="0"/>
              </a:rPr>
              <a:t>When distracted</a:t>
            </a:r>
          </a:p>
          <a:p>
            <a:pPr lvl="1"/>
            <a:r>
              <a:rPr lang="en-US" sz="2000" dirty="0" smtClean="0">
                <a:latin typeface="News Gothic Com Thin" panose="020B0204030503020204" pitchFamily="34" charset="0"/>
                <a:cs typeface="News Gothic Com Thin" panose="020B0204030503020204" pitchFamily="34" charset="0"/>
              </a:rPr>
              <a:t>Checking email, social media</a:t>
            </a:r>
          </a:p>
          <a:p>
            <a:r>
              <a:rPr lang="en-US" sz="2800" dirty="0" smtClean="0">
                <a:latin typeface="News Gothic Com Thin" panose="020B0204030503020204" pitchFamily="34" charset="0"/>
                <a:cs typeface="News Gothic Com Thin" panose="020B0204030503020204" pitchFamily="34" charset="0"/>
              </a:rPr>
              <a:t>When you’re sick!</a:t>
            </a:r>
          </a:p>
          <a:p>
            <a:pPr lvl="1"/>
            <a:r>
              <a:rPr lang="en-US" sz="2400" dirty="0" smtClean="0">
                <a:latin typeface="News Gothic Com Thin" panose="020B0204030503020204" pitchFamily="34" charset="0"/>
                <a:cs typeface="News Gothic Com Thin" panose="020B0204030503020204" pitchFamily="34" charset="0"/>
              </a:rPr>
              <a:t>Don’t infect others!</a:t>
            </a: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1858">
                                            <p:txEl>
                                              <p:pRg st="0" end="0"/>
                                            </p:txEl>
                                          </p:spTgt>
                                        </p:tgtEl>
                                        <p:attrNameLst>
                                          <p:attrName>style.visibility</p:attrName>
                                        </p:attrNameLst>
                                      </p:cBhvr>
                                      <p:to>
                                        <p:strVal val="visible"/>
                                      </p:to>
                                    </p:set>
                                    <p:animEffect transition="in" filter="fade">
                                      <p:cBhvr>
                                        <p:cTn id="7" dur="500"/>
                                        <p:tgtEl>
                                          <p:spTgt spid="1218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1858">
                                            <p:txEl>
                                              <p:pRg st="1" end="1"/>
                                            </p:txEl>
                                          </p:spTgt>
                                        </p:tgtEl>
                                        <p:attrNameLst>
                                          <p:attrName>style.visibility</p:attrName>
                                        </p:attrNameLst>
                                      </p:cBhvr>
                                      <p:to>
                                        <p:strVal val="visible"/>
                                      </p:to>
                                    </p:set>
                                    <p:animEffect transition="in" filter="fade">
                                      <p:cBhvr>
                                        <p:cTn id="12" dur="500"/>
                                        <p:tgtEl>
                                          <p:spTgt spid="1218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1858">
                                            <p:txEl>
                                              <p:pRg st="2" end="2"/>
                                            </p:txEl>
                                          </p:spTgt>
                                        </p:tgtEl>
                                        <p:attrNameLst>
                                          <p:attrName>style.visibility</p:attrName>
                                        </p:attrNameLst>
                                      </p:cBhvr>
                                      <p:to>
                                        <p:strVal val="visible"/>
                                      </p:to>
                                    </p:set>
                                    <p:animEffect transition="in" filter="fade">
                                      <p:cBhvr>
                                        <p:cTn id="17" dur="500"/>
                                        <p:tgtEl>
                                          <p:spTgt spid="1218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1858">
                                            <p:txEl>
                                              <p:pRg st="3" end="3"/>
                                            </p:txEl>
                                          </p:spTgt>
                                        </p:tgtEl>
                                        <p:attrNameLst>
                                          <p:attrName>style.visibility</p:attrName>
                                        </p:attrNameLst>
                                      </p:cBhvr>
                                      <p:to>
                                        <p:strVal val="visible"/>
                                      </p:to>
                                    </p:set>
                                    <p:animEffect transition="in" filter="fade">
                                      <p:cBhvr>
                                        <p:cTn id="22" dur="500"/>
                                        <p:tgtEl>
                                          <p:spTgt spid="121858">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1858">
                                            <p:txEl>
                                              <p:pRg st="4" end="4"/>
                                            </p:txEl>
                                          </p:spTgt>
                                        </p:tgtEl>
                                        <p:attrNameLst>
                                          <p:attrName>style.visibility</p:attrName>
                                        </p:attrNameLst>
                                      </p:cBhvr>
                                      <p:to>
                                        <p:strVal val="visible"/>
                                      </p:to>
                                    </p:set>
                                    <p:animEffect transition="in" filter="fade">
                                      <p:cBhvr>
                                        <p:cTn id="25" dur="500"/>
                                        <p:tgtEl>
                                          <p:spTgt spid="12185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1858">
                                            <p:txEl>
                                              <p:pRg st="5" end="5"/>
                                            </p:txEl>
                                          </p:spTgt>
                                        </p:tgtEl>
                                        <p:attrNameLst>
                                          <p:attrName>style.visibility</p:attrName>
                                        </p:attrNameLst>
                                      </p:cBhvr>
                                      <p:to>
                                        <p:strVal val="visible"/>
                                      </p:to>
                                    </p:set>
                                    <p:animEffect transition="in" filter="fade">
                                      <p:cBhvr>
                                        <p:cTn id="30" dur="500"/>
                                        <p:tgtEl>
                                          <p:spTgt spid="121858">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1858">
                                            <p:txEl>
                                              <p:pRg st="6" end="6"/>
                                            </p:txEl>
                                          </p:spTgt>
                                        </p:tgtEl>
                                        <p:attrNameLst>
                                          <p:attrName>style.visibility</p:attrName>
                                        </p:attrNameLst>
                                      </p:cBhvr>
                                      <p:to>
                                        <p:strVal val="visible"/>
                                      </p:to>
                                    </p:set>
                                    <p:animEffect transition="in" filter="fade">
                                      <p:cBhvr>
                                        <p:cTn id="33" dur="500"/>
                                        <p:tgtEl>
                                          <p:spTgt spid="1218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When do you switch roles?</a:t>
            </a:r>
          </a:p>
        </p:txBody>
      </p:sp>
      <p:sp>
        <p:nvSpPr>
          <p:cNvPr id="123906"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Every so many minutes</a:t>
            </a:r>
          </a:p>
          <a:p>
            <a:endParaRPr lang="en-US" sz="28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After each test is written and passing</a:t>
            </a:r>
          </a:p>
          <a:p>
            <a:endParaRPr lang="en-US" sz="28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Whenever one of you gets stuck</a:t>
            </a: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6">
                                            <p:txEl>
                                              <p:pRg st="0" end="0"/>
                                            </p:txEl>
                                          </p:spTgt>
                                        </p:tgtEl>
                                        <p:attrNameLst>
                                          <p:attrName>style.visibility</p:attrName>
                                        </p:attrNameLst>
                                      </p:cBhvr>
                                      <p:to>
                                        <p:strVal val="visible"/>
                                      </p:to>
                                    </p:set>
                                    <p:animEffect transition="in" filter="fade">
                                      <p:cBhvr>
                                        <p:cTn id="7" dur="500"/>
                                        <p:tgtEl>
                                          <p:spTgt spid="1239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6">
                                            <p:txEl>
                                              <p:pRg st="2" end="2"/>
                                            </p:txEl>
                                          </p:spTgt>
                                        </p:tgtEl>
                                        <p:attrNameLst>
                                          <p:attrName>style.visibility</p:attrName>
                                        </p:attrNameLst>
                                      </p:cBhvr>
                                      <p:to>
                                        <p:strVal val="visible"/>
                                      </p:to>
                                    </p:set>
                                    <p:animEffect transition="in" filter="fade">
                                      <p:cBhvr>
                                        <p:cTn id="12" dur="500"/>
                                        <p:tgtEl>
                                          <p:spTgt spid="12390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3906">
                                            <p:txEl>
                                              <p:pRg st="4" end="4"/>
                                            </p:txEl>
                                          </p:spTgt>
                                        </p:tgtEl>
                                        <p:attrNameLst>
                                          <p:attrName>style.visibility</p:attrName>
                                        </p:attrNameLst>
                                      </p:cBhvr>
                                      <p:to>
                                        <p:strVal val="visible"/>
                                      </p:to>
                                    </p:set>
                                    <p:animEffect transition="in" filter="fade">
                                      <p:cBhvr>
                                        <p:cTn id="17" dur="500"/>
                                        <p:tgtEl>
                                          <p:spTgt spid="1239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Ping Pong Pairing</a:t>
            </a:r>
          </a:p>
        </p:txBody>
      </p:sp>
      <p:pic>
        <p:nvPicPr>
          <p:cNvPr id="5" name="Picture 2" descr="C:\Dev\SteveSmith\Introduction to Pair Programming\doc\Images\2442146122_e5e1b34685_b.jpg"/>
          <p:cNvPicPr>
            <a:picLocks noChangeAspect="1" noChangeArrowheads="1"/>
          </p:cNvPicPr>
          <p:nvPr/>
        </p:nvPicPr>
        <p:blipFill>
          <a:blip r:embed="rId3" cstate="screen"/>
          <a:srcRect/>
          <a:stretch>
            <a:fillRect/>
          </a:stretch>
        </p:blipFill>
        <p:spPr bwMode="auto">
          <a:xfrm>
            <a:off x="2133600" y="1371309"/>
            <a:ext cx="4564712" cy="25676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Ping Pong Pairing</a:t>
            </a:r>
          </a:p>
        </p:txBody>
      </p:sp>
      <p:sp>
        <p:nvSpPr>
          <p:cNvPr id="128002"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Alice (Pilot) write a failing test [</a:t>
            </a:r>
            <a:r>
              <a:rPr lang="en-US" sz="2800" i="1" dirty="0" smtClean="0">
                <a:latin typeface="News Gothic Com Thin" panose="020B0204030503020204" pitchFamily="34" charset="0"/>
                <a:cs typeface="News Gothic Com Thin" panose="020B0204030503020204" pitchFamily="34" charset="0"/>
              </a:rPr>
              <a:t>switch roles</a:t>
            </a:r>
            <a:r>
              <a:rPr lang="en-US" sz="2800" dirty="0" smtClean="0">
                <a:latin typeface="News Gothic Com Thin" panose="020B0204030503020204" pitchFamily="34" charset="0"/>
                <a:cs typeface="News Gothic Com Thin" panose="020B0204030503020204" pitchFamily="34" charset="0"/>
              </a:rPr>
              <a:t>]</a:t>
            </a:r>
          </a:p>
          <a:p>
            <a:r>
              <a:rPr lang="en-US" sz="2800" dirty="0" smtClean="0">
                <a:latin typeface="News Gothic Com Thin" panose="020B0204030503020204" pitchFamily="34" charset="0"/>
                <a:cs typeface="News Gothic Com Thin" panose="020B0204030503020204" pitchFamily="34" charset="0"/>
              </a:rPr>
              <a:t>Bob (new Pilot) writes smallest amount of code possible to make test pass</a:t>
            </a:r>
          </a:p>
          <a:p>
            <a:r>
              <a:rPr lang="en-US" sz="2800" dirty="0" smtClean="0">
                <a:latin typeface="News Gothic Com Thin" panose="020B0204030503020204" pitchFamily="34" charset="0"/>
                <a:cs typeface="News Gothic Com Thin" panose="020B0204030503020204" pitchFamily="34" charset="0"/>
              </a:rPr>
              <a:t>Bob refactors if needed (with input from Alice)</a:t>
            </a:r>
          </a:p>
          <a:p>
            <a:r>
              <a:rPr lang="en-US" sz="2800" dirty="0" smtClean="0">
                <a:latin typeface="News Gothic Com Thin" panose="020B0204030503020204" pitchFamily="34" charset="0"/>
                <a:cs typeface="News Gothic Com Thin" panose="020B0204030503020204" pitchFamily="34" charset="0"/>
              </a:rPr>
              <a:t>Bob writes a failing test for the next bit of functionality [</a:t>
            </a:r>
            <a:r>
              <a:rPr lang="en-US" sz="2800" i="1" dirty="0" smtClean="0">
                <a:latin typeface="News Gothic Com Thin" panose="020B0204030503020204" pitchFamily="34" charset="0"/>
                <a:cs typeface="News Gothic Com Thin" panose="020B0204030503020204" pitchFamily="34" charset="0"/>
              </a:rPr>
              <a:t>switch roles</a:t>
            </a:r>
            <a:r>
              <a:rPr lang="en-US" sz="2800" dirty="0" smtClean="0">
                <a:latin typeface="News Gothic Com Thin" panose="020B0204030503020204" pitchFamily="34" charset="0"/>
                <a:cs typeface="News Gothic Com Thin" panose="020B0204030503020204" pitchFamily="34" charset="0"/>
              </a:rPr>
              <a:t>]</a:t>
            </a: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8002">
                                            <p:txEl>
                                              <p:pRg st="0" end="0"/>
                                            </p:txEl>
                                          </p:spTgt>
                                        </p:tgtEl>
                                        <p:attrNameLst>
                                          <p:attrName>style.visibility</p:attrName>
                                        </p:attrNameLst>
                                      </p:cBhvr>
                                      <p:to>
                                        <p:strVal val="visible"/>
                                      </p:to>
                                    </p:set>
                                    <p:animEffect transition="in" filter="fade">
                                      <p:cBhvr>
                                        <p:cTn id="7" dur="500"/>
                                        <p:tgtEl>
                                          <p:spTgt spid="1280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8002">
                                            <p:txEl>
                                              <p:pRg st="1" end="1"/>
                                            </p:txEl>
                                          </p:spTgt>
                                        </p:tgtEl>
                                        <p:attrNameLst>
                                          <p:attrName>style.visibility</p:attrName>
                                        </p:attrNameLst>
                                      </p:cBhvr>
                                      <p:to>
                                        <p:strVal val="visible"/>
                                      </p:to>
                                    </p:set>
                                    <p:animEffect transition="in" filter="fade">
                                      <p:cBhvr>
                                        <p:cTn id="12" dur="500"/>
                                        <p:tgtEl>
                                          <p:spTgt spid="1280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8002">
                                            <p:txEl>
                                              <p:pRg st="2" end="2"/>
                                            </p:txEl>
                                          </p:spTgt>
                                        </p:tgtEl>
                                        <p:attrNameLst>
                                          <p:attrName>style.visibility</p:attrName>
                                        </p:attrNameLst>
                                      </p:cBhvr>
                                      <p:to>
                                        <p:strVal val="visible"/>
                                      </p:to>
                                    </p:set>
                                    <p:animEffect transition="in" filter="fade">
                                      <p:cBhvr>
                                        <p:cTn id="17" dur="500"/>
                                        <p:tgtEl>
                                          <p:spTgt spid="1280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8002">
                                            <p:txEl>
                                              <p:pRg st="3" end="3"/>
                                            </p:txEl>
                                          </p:spTgt>
                                        </p:tgtEl>
                                        <p:attrNameLst>
                                          <p:attrName>style.visibility</p:attrName>
                                        </p:attrNameLst>
                                      </p:cBhvr>
                                      <p:to>
                                        <p:strVal val="visible"/>
                                      </p:to>
                                    </p:set>
                                    <p:animEffect transition="in" filter="fade">
                                      <p:cBhvr>
                                        <p:cTn id="22" dur="500"/>
                                        <p:tgtEl>
                                          <p:spTgt spid="12800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Benefits of Pairing</a:t>
            </a:r>
          </a:p>
        </p:txBody>
      </p:sp>
      <p:sp>
        <p:nvSpPr>
          <p:cNvPr id="130050"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Better code</a:t>
            </a:r>
          </a:p>
          <a:p>
            <a:r>
              <a:rPr lang="en-US" sz="2800" dirty="0" smtClean="0">
                <a:latin typeface="News Gothic Com Thin" panose="020B0204030503020204" pitchFamily="34" charset="0"/>
                <a:cs typeface="News Gothic Com Thin" panose="020B0204030503020204" pitchFamily="34" charset="0"/>
              </a:rPr>
              <a:t>Knowledge sharing / transfer</a:t>
            </a:r>
          </a:p>
          <a:p>
            <a:r>
              <a:rPr lang="en-US" sz="2800" dirty="0" smtClean="0">
                <a:latin typeface="News Gothic Com Thin" panose="020B0204030503020204" pitchFamily="34" charset="0"/>
                <a:cs typeface="News Gothic Com Thin" panose="020B0204030503020204" pitchFamily="34" charset="0"/>
              </a:rPr>
              <a:t>More fun</a:t>
            </a:r>
          </a:p>
          <a:p>
            <a:r>
              <a:rPr lang="en-US" sz="2800" dirty="0" smtClean="0">
                <a:latin typeface="News Gothic Com Thin" panose="020B0204030503020204" pitchFamily="34" charset="0"/>
                <a:cs typeface="News Gothic Com Thin" panose="020B0204030503020204" pitchFamily="34" charset="0"/>
              </a:rPr>
              <a:t>Higher productivity / fewer distractions</a:t>
            </a:r>
          </a:p>
          <a:p>
            <a:r>
              <a:rPr lang="en-US" sz="2800" dirty="0" smtClean="0">
                <a:latin typeface="News Gothic Com Thin" panose="020B0204030503020204" pitchFamily="34" charset="0"/>
                <a:cs typeface="News Gothic Com Thin" panose="020B0204030503020204" pitchFamily="34" charset="0"/>
              </a:rPr>
              <a:t>Improved communication</a:t>
            </a:r>
          </a:p>
          <a:p>
            <a:r>
              <a:rPr lang="en-US" sz="2800" dirty="0" smtClean="0">
                <a:latin typeface="News Gothic Com Thin" panose="020B0204030503020204" pitchFamily="34" charset="0"/>
                <a:cs typeface="News Gothic Com Thin" panose="020B0204030503020204" pitchFamily="34" charset="0"/>
              </a:rPr>
              <a:t>Higher truck factor</a:t>
            </a: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050">
                                            <p:txEl>
                                              <p:pRg st="0" end="0"/>
                                            </p:txEl>
                                          </p:spTgt>
                                        </p:tgtEl>
                                        <p:attrNameLst>
                                          <p:attrName>style.visibility</p:attrName>
                                        </p:attrNameLst>
                                      </p:cBhvr>
                                      <p:to>
                                        <p:strVal val="visible"/>
                                      </p:to>
                                    </p:set>
                                    <p:animEffect transition="in" filter="fade">
                                      <p:cBhvr>
                                        <p:cTn id="7" dur="500"/>
                                        <p:tgtEl>
                                          <p:spTgt spid="1300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0050">
                                            <p:txEl>
                                              <p:pRg st="1" end="1"/>
                                            </p:txEl>
                                          </p:spTgt>
                                        </p:tgtEl>
                                        <p:attrNameLst>
                                          <p:attrName>style.visibility</p:attrName>
                                        </p:attrNameLst>
                                      </p:cBhvr>
                                      <p:to>
                                        <p:strVal val="visible"/>
                                      </p:to>
                                    </p:set>
                                    <p:animEffect transition="in" filter="fade">
                                      <p:cBhvr>
                                        <p:cTn id="12" dur="500"/>
                                        <p:tgtEl>
                                          <p:spTgt spid="1300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0050">
                                            <p:txEl>
                                              <p:pRg st="2" end="2"/>
                                            </p:txEl>
                                          </p:spTgt>
                                        </p:tgtEl>
                                        <p:attrNameLst>
                                          <p:attrName>style.visibility</p:attrName>
                                        </p:attrNameLst>
                                      </p:cBhvr>
                                      <p:to>
                                        <p:strVal val="visible"/>
                                      </p:to>
                                    </p:set>
                                    <p:animEffect transition="in" filter="fade">
                                      <p:cBhvr>
                                        <p:cTn id="17" dur="500"/>
                                        <p:tgtEl>
                                          <p:spTgt spid="1300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0050">
                                            <p:txEl>
                                              <p:pRg st="3" end="3"/>
                                            </p:txEl>
                                          </p:spTgt>
                                        </p:tgtEl>
                                        <p:attrNameLst>
                                          <p:attrName>style.visibility</p:attrName>
                                        </p:attrNameLst>
                                      </p:cBhvr>
                                      <p:to>
                                        <p:strVal val="visible"/>
                                      </p:to>
                                    </p:set>
                                    <p:animEffect transition="in" filter="fade">
                                      <p:cBhvr>
                                        <p:cTn id="22" dur="500"/>
                                        <p:tgtEl>
                                          <p:spTgt spid="1300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0050">
                                            <p:txEl>
                                              <p:pRg st="4" end="4"/>
                                            </p:txEl>
                                          </p:spTgt>
                                        </p:tgtEl>
                                        <p:attrNameLst>
                                          <p:attrName>style.visibility</p:attrName>
                                        </p:attrNameLst>
                                      </p:cBhvr>
                                      <p:to>
                                        <p:strVal val="visible"/>
                                      </p:to>
                                    </p:set>
                                    <p:animEffect transition="in" filter="fade">
                                      <p:cBhvr>
                                        <p:cTn id="27" dur="500"/>
                                        <p:tgtEl>
                                          <p:spTgt spid="13005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0050">
                                            <p:txEl>
                                              <p:pRg st="5" end="5"/>
                                            </p:txEl>
                                          </p:spTgt>
                                        </p:tgtEl>
                                        <p:attrNameLst>
                                          <p:attrName>style.visibility</p:attrName>
                                        </p:attrNameLst>
                                      </p:cBhvr>
                                      <p:to>
                                        <p:strVal val="visible"/>
                                      </p:to>
                                    </p:set>
                                    <p:animEffect transition="in" filter="fade">
                                      <p:cBhvr>
                                        <p:cTn id="32" dur="500"/>
                                        <p:tgtEl>
                                          <p:spTgt spid="13005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More Benefits</a:t>
            </a:r>
          </a:p>
        </p:txBody>
      </p:sp>
      <p:sp>
        <p:nvSpPr>
          <p:cNvPr id="132098"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Continual review</a:t>
            </a:r>
          </a:p>
          <a:p>
            <a:r>
              <a:rPr lang="en-US" sz="2800" dirty="0" smtClean="0">
                <a:latin typeface="News Gothic Com Thin" panose="020B0204030503020204" pitchFamily="34" charset="0"/>
                <a:cs typeface="News Gothic Com Thin" panose="020B0204030503020204" pitchFamily="34" charset="0"/>
              </a:rPr>
              <a:t>Improved design</a:t>
            </a:r>
          </a:p>
          <a:p>
            <a:r>
              <a:rPr lang="en-US" sz="2800" dirty="0" smtClean="0">
                <a:latin typeface="News Gothic Com Thin" panose="020B0204030503020204" pitchFamily="34" charset="0"/>
                <a:cs typeface="News Gothic Com Thin" panose="020B0204030503020204" pitchFamily="34" charset="0"/>
              </a:rPr>
              <a:t>Fewer defects</a:t>
            </a:r>
          </a:p>
          <a:p>
            <a:r>
              <a:rPr lang="en-US" sz="2800" dirty="0" smtClean="0">
                <a:latin typeface="News Gothic Com Thin" panose="020B0204030503020204" pitchFamily="34" charset="0"/>
                <a:cs typeface="News Gothic Com Thin" panose="020B0204030503020204" pitchFamily="34" charset="0"/>
              </a:rPr>
              <a:t>Rapid integration of new team members</a:t>
            </a:r>
          </a:p>
          <a:p>
            <a:r>
              <a:rPr lang="en-US" sz="2800" dirty="0" smtClean="0">
                <a:latin typeface="News Gothic Com Thin" panose="020B0204030503020204" pitchFamily="34" charset="0"/>
                <a:cs typeface="News Gothic Com Thin" panose="020B0204030503020204" pitchFamily="34" charset="0"/>
              </a:rPr>
              <a:t>Fewer information silos</a:t>
            </a: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2098">
                                            <p:txEl>
                                              <p:pRg st="0" end="0"/>
                                            </p:txEl>
                                          </p:spTgt>
                                        </p:tgtEl>
                                        <p:attrNameLst>
                                          <p:attrName>style.visibility</p:attrName>
                                        </p:attrNameLst>
                                      </p:cBhvr>
                                      <p:to>
                                        <p:strVal val="visible"/>
                                      </p:to>
                                    </p:set>
                                    <p:animEffect transition="in" filter="fade">
                                      <p:cBhvr>
                                        <p:cTn id="7" dur="500"/>
                                        <p:tgtEl>
                                          <p:spTgt spid="1320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2098">
                                            <p:txEl>
                                              <p:pRg st="1" end="1"/>
                                            </p:txEl>
                                          </p:spTgt>
                                        </p:tgtEl>
                                        <p:attrNameLst>
                                          <p:attrName>style.visibility</p:attrName>
                                        </p:attrNameLst>
                                      </p:cBhvr>
                                      <p:to>
                                        <p:strVal val="visible"/>
                                      </p:to>
                                    </p:set>
                                    <p:animEffect transition="in" filter="fade">
                                      <p:cBhvr>
                                        <p:cTn id="12" dur="500"/>
                                        <p:tgtEl>
                                          <p:spTgt spid="1320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2098">
                                            <p:txEl>
                                              <p:pRg st="2" end="2"/>
                                            </p:txEl>
                                          </p:spTgt>
                                        </p:tgtEl>
                                        <p:attrNameLst>
                                          <p:attrName>style.visibility</p:attrName>
                                        </p:attrNameLst>
                                      </p:cBhvr>
                                      <p:to>
                                        <p:strVal val="visible"/>
                                      </p:to>
                                    </p:set>
                                    <p:animEffect transition="in" filter="fade">
                                      <p:cBhvr>
                                        <p:cTn id="17" dur="500"/>
                                        <p:tgtEl>
                                          <p:spTgt spid="1320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2098">
                                            <p:txEl>
                                              <p:pRg st="3" end="3"/>
                                            </p:txEl>
                                          </p:spTgt>
                                        </p:tgtEl>
                                        <p:attrNameLst>
                                          <p:attrName>style.visibility</p:attrName>
                                        </p:attrNameLst>
                                      </p:cBhvr>
                                      <p:to>
                                        <p:strVal val="visible"/>
                                      </p:to>
                                    </p:set>
                                    <p:animEffect transition="in" filter="fade">
                                      <p:cBhvr>
                                        <p:cTn id="22" dur="500"/>
                                        <p:tgtEl>
                                          <p:spTgt spid="1320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2098">
                                            <p:txEl>
                                              <p:pRg st="4" end="4"/>
                                            </p:txEl>
                                          </p:spTgt>
                                        </p:tgtEl>
                                        <p:attrNameLst>
                                          <p:attrName>style.visibility</p:attrName>
                                        </p:attrNameLst>
                                      </p:cBhvr>
                                      <p:to>
                                        <p:strVal val="visible"/>
                                      </p:to>
                                    </p:set>
                                    <p:animEffect transition="in" filter="fade">
                                      <p:cBhvr>
                                        <p:cTn id="27" dur="500"/>
                                        <p:tgtEl>
                                          <p:spTgt spid="1320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8"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Pairing Tips</a:t>
            </a:r>
          </a:p>
        </p:txBody>
      </p:sp>
      <p:sp>
        <p:nvSpPr>
          <p:cNvPr id="134146" name="Content Placeholder 2"/>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Collaborate and respect one another</a:t>
            </a:r>
          </a:p>
          <a:p>
            <a:r>
              <a:rPr lang="en-US" sz="2400" dirty="0" smtClean="0">
                <a:latin typeface="News Gothic Com Thin" panose="020B0204030503020204" pitchFamily="34" charset="0"/>
                <a:cs typeface="News Gothic Com Thin" panose="020B0204030503020204" pitchFamily="34" charset="0"/>
              </a:rPr>
              <a:t>Set up an effective work area for two</a:t>
            </a:r>
          </a:p>
          <a:p>
            <a:r>
              <a:rPr lang="en-US" sz="2400" dirty="0" smtClean="0">
                <a:latin typeface="News Gothic Com Thin" panose="020B0204030503020204" pitchFamily="34" charset="0"/>
                <a:cs typeface="News Gothic Com Thin" panose="020B0204030503020204" pitchFamily="34" charset="0"/>
              </a:rPr>
              <a:t>Alternate roles frequently</a:t>
            </a:r>
          </a:p>
          <a:p>
            <a:r>
              <a:rPr lang="en-US" sz="2400" dirty="0" smtClean="0">
                <a:latin typeface="News Gothic Com Thin" panose="020B0204030503020204" pitchFamily="34" charset="0"/>
                <a:cs typeface="News Gothic Com Thin" panose="020B0204030503020204" pitchFamily="34" charset="0"/>
              </a:rPr>
              <a:t>Stay engaged and communicate frequently</a:t>
            </a:r>
          </a:p>
          <a:p>
            <a:pPr lvl="1"/>
            <a:r>
              <a:rPr lang="en-US" sz="2000" dirty="0" smtClean="0">
                <a:latin typeface="News Gothic Com Thin" panose="020B0204030503020204" pitchFamily="34" charset="0"/>
                <a:cs typeface="News Gothic Com Thin" panose="020B0204030503020204" pitchFamily="34" charset="0"/>
              </a:rPr>
              <a:t>Think out loud</a:t>
            </a:r>
          </a:p>
          <a:p>
            <a:r>
              <a:rPr lang="en-US" sz="2800" dirty="0" smtClean="0">
                <a:latin typeface="News Gothic Com Thin" panose="020B0204030503020204" pitchFamily="34" charset="0"/>
                <a:cs typeface="News Gothic Com Thin" panose="020B0204030503020204" pitchFamily="34" charset="0"/>
              </a:rPr>
              <a:t>Wait 10 seconds before pointing out every typo</a:t>
            </a:r>
          </a:p>
          <a:p>
            <a:pPr lvl="1"/>
            <a:r>
              <a:rPr lang="en-US" sz="2400" dirty="0" smtClean="0">
                <a:latin typeface="News Gothic Com Thin" panose="020B0204030503020204" pitchFamily="34" charset="0"/>
                <a:cs typeface="News Gothic Com Thin" panose="020B0204030503020204" pitchFamily="34" charset="0"/>
              </a:rPr>
              <a:t>Avoid driving your partner crazy</a:t>
            </a: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146">
                                            <p:txEl>
                                              <p:pRg st="0" end="0"/>
                                            </p:txEl>
                                          </p:spTgt>
                                        </p:tgtEl>
                                        <p:attrNameLst>
                                          <p:attrName>style.visibility</p:attrName>
                                        </p:attrNameLst>
                                      </p:cBhvr>
                                      <p:to>
                                        <p:strVal val="visible"/>
                                      </p:to>
                                    </p:set>
                                    <p:animEffect transition="in" filter="fade">
                                      <p:cBhvr>
                                        <p:cTn id="7" dur="500"/>
                                        <p:tgtEl>
                                          <p:spTgt spid="1341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4146">
                                            <p:txEl>
                                              <p:pRg st="1" end="1"/>
                                            </p:txEl>
                                          </p:spTgt>
                                        </p:tgtEl>
                                        <p:attrNameLst>
                                          <p:attrName>style.visibility</p:attrName>
                                        </p:attrNameLst>
                                      </p:cBhvr>
                                      <p:to>
                                        <p:strVal val="visible"/>
                                      </p:to>
                                    </p:set>
                                    <p:animEffect transition="in" filter="fade">
                                      <p:cBhvr>
                                        <p:cTn id="12" dur="500"/>
                                        <p:tgtEl>
                                          <p:spTgt spid="1341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4146">
                                            <p:txEl>
                                              <p:pRg st="2" end="2"/>
                                            </p:txEl>
                                          </p:spTgt>
                                        </p:tgtEl>
                                        <p:attrNameLst>
                                          <p:attrName>style.visibility</p:attrName>
                                        </p:attrNameLst>
                                      </p:cBhvr>
                                      <p:to>
                                        <p:strVal val="visible"/>
                                      </p:to>
                                    </p:set>
                                    <p:animEffect transition="in" filter="fade">
                                      <p:cBhvr>
                                        <p:cTn id="17" dur="500"/>
                                        <p:tgtEl>
                                          <p:spTgt spid="1341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4146">
                                            <p:txEl>
                                              <p:pRg st="3" end="3"/>
                                            </p:txEl>
                                          </p:spTgt>
                                        </p:tgtEl>
                                        <p:attrNameLst>
                                          <p:attrName>style.visibility</p:attrName>
                                        </p:attrNameLst>
                                      </p:cBhvr>
                                      <p:to>
                                        <p:strVal val="visible"/>
                                      </p:to>
                                    </p:set>
                                    <p:animEffect transition="in" filter="fade">
                                      <p:cBhvr>
                                        <p:cTn id="22" dur="500"/>
                                        <p:tgtEl>
                                          <p:spTgt spid="13414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4146">
                                            <p:txEl>
                                              <p:pRg st="4" end="4"/>
                                            </p:txEl>
                                          </p:spTgt>
                                        </p:tgtEl>
                                        <p:attrNameLst>
                                          <p:attrName>style.visibility</p:attrName>
                                        </p:attrNameLst>
                                      </p:cBhvr>
                                      <p:to>
                                        <p:strVal val="visible"/>
                                      </p:to>
                                    </p:set>
                                    <p:animEffect transition="in" filter="fade">
                                      <p:cBhvr>
                                        <p:cTn id="25" dur="500"/>
                                        <p:tgtEl>
                                          <p:spTgt spid="13414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4146">
                                            <p:txEl>
                                              <p:pRg st="5" end="5"/>
                                            </p:txEl>
                                          </p:spTgt>
                                        </p:tgtEl>
                                        <p:attrNameLst>
                                          <p:attrName>style.visibility</p:attrName>
                                        </p:attrNameLst>
                                      </p:cBhvr>
                                      <p:to>
                                        <p:strVal val="visible"/>
                                      </p:to>
                                    </p:set>
                                    <p:animEffect transition="in" filter="fade">
                                      <p:cBhvr>
                                        <p:cTn id="30" dur="500"/>
                                        <p:tgtEl>
                                          <p:spTgt spid="134146">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4146">
                                            <p:txEl>
                                              <p:pRg st="6" end="6"/>
                                            </p:txEl>
                                          </p:spTgt>
                                        </p:tgtEl>
                                        <p:attrNameLst>
                                          <p:attrName>style.visibility</p:attrName>
                                        </p:attrNameLst>
                                      </p:cBhvr>
                                      <p:to>
                                        <p:strVal val="visible"/>
                                      </p:to>
                                    </p:set>
                                    <p:animEffect transition="in" filter="fade">
                                      <p:cBhvr>
                                        <p:cTn id="33" dur="500"/>
                                        <p:tgtEl>
                                          <p:spTgt spid="13414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36194" name="TextBox 3"/>
          <p:cNvSpPr txBox="1">
            <a:spLocks noChangeArrowheads="1"/>
          </p:cNvSpPr>
          <p:nvPr/>
        </p:nvSpPr>
        <p:spPr bwMode="auto">
          <a:xfrm>
            <a:off x="1385889" y="789385"/>
            <a:ext cx="56165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3000" b="1">
                <a:solidFill>
                  <a:srgbClr val="FFFFFF"/>
                </a:solidFill>
                <a:latin typeface="Calibri" panose="020F0502020204030204" pitchFamily="34" charset="0"/>
              </a:rPr>
              <a:t>You’re Doing It Wrong</a:t>
            </a:r>
          </a:p>
        </p:txBody>
      </p:sp>
      <p:sp>
        <p:nvSpPr>
          <p:cNvPr id="136195" name="TextBox 4"/>
          <p:cNvSpPr txBox="1">
            <a:spLocks noChangeArrowheads="1"/>
          </p:cNvSpPr>
          <p:nvPr/>
        </p:nvSpPr>
        <p:spPr bwMode="auto">
          <a:xfrm>
            <a:off x="6215064" y="4944667"/>
            <a:ext cx="299243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FFFFFF"/>
                </a:solidFill>
                <a:latin typeface="Calibri" panose="020F0502020204030204" pitchFamily="34" charset="0"/>
              </a:rPr>
              <a:t>http://www.flickr.com/photos/shadowstorm/3985346700</a:t>
            </a: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Kinds of Tests</a:t>
            </a:r>
          </a:p>
        </p:txBody>
      </p:sp>
      <p:sp>
        <p:nvSpPr>
          <p:cNvPr id="5121" name="Content Placeholder 1"/>
          <p:cNvSpPr>
            <a:spLocks noGrp="1"/>
          </p:cNvSpPr>
          <p:nvPr>
            <p:ph idx="1"/>
          </p:nvPr>
        </p:nvSpPr>
        <p:spPr/>
        <p:txBody>
          <a:bodyPr/>
          <a:lstStyle/>
          <a:p>
            <a:r>
              <a:rPr lang="en-US" sz="2400" smtClean="0">
                <a:latin typeface="News Gothic Com Thin" panose="020B0204030503020204" pitchFamily="34" charset="0"/>
                <a:cs typeface="News Gothic Com Thin" panose="020B0204030503020204" pitchFamily="34" charset="0"/>
              </a:rPr>
              <a:t>Unit Tests</a:t>
            </a:r>
          </a:p>
          <a:p>
            <a:r>
              <a:rPr lang="en-US" sz="2400" smtClean="0">
                <a:latin typeface="News Gothic Com Thin" panose="020B0204030503020204" pitchFamily="34" charset="0"/>
                <a:cs typeface="News Gothic Com Thin" panose="020B0204030503020204" pitchFamily="34" charset="0"/>
              </a:rPr>
              <a:t>Integration Tests</a:t>
            </a:r>
          </a:p>
          <a:p>
            <a:r>
              <a:rPr lang="en-US" sz="2400" smtClean="0">
                <a:latin typeface="News Gothic Com Thin" panose="020B0204030503020204" pitchFamily="34" charset="0"/>
                <a:cs typeface="News Gothic Com Thin" panose="020B0204030503020204" pitchFamily="34" charset="0"/>
              </a:rPr>
              <a:t>Acceptance Tests</a:t>
            </a: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38243" name="Title 2"/>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Discuss</a:t>
            </a:r>
          </a:p>
        </p:txBody>
      </p:sp>
      <p:sp>
        <p:nvSpPr>
          <p:cNvPr id="138242" name="Content Placeholder 1"/>
          <p:cNvSpPr>
            <a:spLocks noGrp="1"/>
          </p:cNvSpPr>
          <p:nvPr>
            <p:ph type="body" idx="1"/>
          </p:nvPr>
        </p:nvSpPr>
        <p:spPr/>
        <p:txBody>
          <a:bodyPr/>
          <a:lstStyle/>
          <a:p>
            <a:pPr eaLnBrk="1" hangingPunct="1"/>
            <a:endParaRPr lang="en-US" smtClean="0">
              <a:latin typeface="News Gothic Com Thin" panose="020B0204030503020204" pitchFamily="34" charset="0"/>
              <a:cs typeface="News Gothic Com Thin" panose="020B0204030503020204" pitchFamily="34" charset="0"/>
            </a:endParaRP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
        <p:nvSpPr>
          <p:cNvPr id="5" name="Content Placeholder 4"/>
          <p:cNvSpPr>
            <a:spLocks noGrp="1"/>
          </p:cNvSpPr>
          <p:nvPr>
            <p:ph sz="half" idx="1"/>
          </p:nvPr>
        </p:nvSpPr>
        <p:spPr/>
        <p:txBody>
          <a:bodyPr/>
          <a:lstStyle/>
          <a:p>
            <a:pPr marL="0" indent="0">
              <a:buNone/>
            </a:pPr>
            <a:r>
              <a:rPr lang="en-US" dirty="0" smtClean="0"/>
              <a:t>Brendan Enrick</a:t>
            </a:r>
          </a:p>
          <a:p>
            <a:pPr marL="0" indent="0">
              <a:buNone/>
            </a:pPr>
            <a:endParaRPr lang="en-US" dirty="0"/>
          </a:p>
          <a:p>
            <a:pPr marL="0" indent="0">
              <a:buNone/>
            </a:pPr>
            <a:r>
              <a:rPr lang="en-US" dirty="0" smtClean="0"/>
              <a:t>@</a:t>
            </a:r>
            <a:r>
              <a:rPr lang="en-US" dirty="0" err="1" smtClean="0"/>
              <a:t>brendoneus</a:t>
            </a:r>
            <a:endParaRPr lang="en-US" dirty="0" smtClean="0"/>
          </a:p>
          <a:p>
            <a:pPr marL="0" indent="0">
              <a:buNone/>
            </a:pPr>
            <a:r>
              <a:rPr lang="en-US" dirty="0" err="1" smtClean="0"/>
              <a:t>brendan.enrick.com</a:t>
            </a:r>
            <a:endParaRPr lang="en-US" dirty="0"/>
          </a:p>
        </p:txBody>
      </p:sp>
      <p:sp>
        <p:nvSpPr>
          <p:cNvPr id="6" name="Content Placeholder 5"/>
          <p:cNvSpPr>
            <a:spLocks noGrp="1"/>
          </p:cNvSpPr>
          <p:nvPr>
            <p:ph sz="half" idx="2"/>
          </p:nvPr>
        </p:nvSpPr>
        <p:spPr/>
        <p:txBody>
          <a:bodyPr/>
          <a:lstStyle/>
          <a:p>
            <a:pPr marL="0" indent="0">
              <a:buNone/>
            </a:pPr>
            <a:r>
              <a:rPr lang="en-US" dirty="0" smtClean="0"/>
              <a:t>Steve Smith</a:t>
            </a:r>
          </a:p>
          <a:p>
            <a:pPr marL="0" indent="0">
              <a:buNone/>
            </a:pPr>
            <a:endParaRPr lang="en-US" dirty="0"/>
          </a:p>
          <a:p>
            <a:pPr marL="0" indent="0">
              <a:buNone/>
            </a:pPr>
            <a:r>
              <a:rPr lang="en-US" dirty="0" smtClean="0"/>
              <a:t>@</a:t>
            </a:r>
            <a:r>
              <a:rPr lang="en-US" dirty="0" err="1" smtClean="0"/>
              <a:t>ardalis</a:t>
            </a:r>
            <a:endParaRPr lang="en-US" dirty="0" smtClean="0"/>
          </a:p>
          <a:p>
            <a:pPr marL="0" indent="0">
              <a:buNone/>
            </a:pPr>
            <a:r>
              <a:rPr lang="en-US" dirty="0" err="1" smtClean="0"/>
              <a:t>ardalis.com</a:t>
            </a:r>
            <a:endParaRPr lang="en-US" dirty="0"/>
          </a:p>
        </p:txBody>
      </p:sp>
    </p:spTree>
    <p:extLst>
      <p:ext uri="{BB962C8B-B14F-4D97-AF65-F5344CB8AC3E}">
        <p14:creationId xmlns:p14="http://schemas.microsoft.com/office/powerpoint/2010/main" val="1544909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Unit Tests</a:t>
            </a:r>
          </a:p>
        </p:txBody>
      </p:sp>
      <p:sp>
        <p:nvSpPr>
          <p:cNvPr id="5121"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Run in Isolation</a:t>
            </a:r>
          </a:p>
          <a:p>
            <a:r>
              <a:rPr lang="en-US" sz="2400" smtClean="0">
                <a:latin typeface="News Gothic Com Thin" panose="020B0204030503020204" pitchFamily="34" charset="0"/>
                <a:cs typeface="News Gothic Com Thin" panose="020B0204030503020204" pitchFamily="34" charset="0"/>
              </a:rPr>
              <a:t>Are extremely fast</a:t>
            </a:r>
          </a:p>
          <a:p>
            <a:r>
              <a:rPr lang="en-US" sz="2400" smtClean="0">
                <a:latin typeface="News Gothic Com Thin" panose="020B0204030503020204" pitchFamily="34" charset="0"/>
                <a:cs typeface="News Gothic Com Thin" panose="020B0204030503020204" pitchFamily="34" charset="0"/>
              </a:rPr>
              <a:t>Can be run constantly</a:t>
            </a:r>
          </a:p>
          <a:p>
            <a:r>
              <a:rPr lang="en-US" sz="2400" smtClean="0">
                <a:latin typeface="News Gothic Com Thin" panose="020B0204030503020204" pitchFamily="34" charset="0"/>
                <a:cs typeface="News Gothic Com Thin" panose="020B0204030503020204" pitchFamily="34" charset="0"/>
              </a:rPr>
              <a:t>Can afford to have many of them</a:t>
            </a: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1">
                                            <p:txEl>
                                              <p:pRg st="3" end="3"/>
                                            </p:txEl>
                                          </p:spTgt>
                                        </p:tgtEl>
                                        <p:attrNameLst>
                                          <p:attrName>style.visibility</p:attrName>
                                        </p:attrNameLst>
                                      </p:cBhvr>
                                      <p:to>
                                        <p:strVal val="visible"/>
                                      </p:to>
                                    </p:set>
                                    <p:animEffect transition="in" filter="fade">
                                      <p:cBhvr>
                                        <p:cTn id="22" dur="500"/>
                                        <p:tgtEl>
                                          <p:spTgt spid="51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Integration Tests</a:t>
            </a:r>
          </a:p>
        </p:txBody>
      </p:sp>
      <p:sp>
        <p:nvSpPr>
          <p:cNvPr id="5121"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Test Interactions</a:t>
            </a:r>
          </a:p>
          <a:p>
            <a:r>
              <a:rPr lang="en-US" sz="2400" smtClean="0">
                <a:latin typeface="News Gothic Com Thin" panose="020B0204030503020204" pitchFamily="34" charset="0"/>
                <a:cs typeface="News Gothic Com Thin" panose="020B0204030503020204" pitchFamily="34" charset="0"/>
              </a:rPr>
              <a:t>Confirm Infrastructure works as expected</a:t>
            </a:r>
          </a:p>
          <a:p>
            <a:r>
              <a:rPr lang="en-US" sz="2400" smtClean="0">
                <a:latin typeface="News Gothic Com Thin" panose="020B0204030503020204" pitchFamily="34" charset="0"/>
                <a:cs typeface="News Gothic Com Thin" panose="020B0204030503020204" pitchFamily="34" charset="0"/>
              </a:rPr>
              <a:t>Slower than unit tests</a:t>
            </a:r>
          </a:p>
          <a:p>
            <a:r>
              <a:rPr lang="en-US" sz="2400" smtClean="0">
                <a:latin typeface="News Gothic Com Thin" panose="020B0204030503020204" pitchFamily="34" charset="0"/>
                <a:cs typeface="News Gothic Com Thin" panose="020B0204030503020204" pitchFamily="34" charset="0"/>
              </a:rPr>
              <a:t>Can be run frequently</a:t>
            </a:r>
          </a:p>
          <a:p>
            <a:pPr lvl="1"/>
            <a:r>
              <a:rPr lang="en-US" sz="2000" smtClean="0">
                <a:latin typeface="News Gothic Com Thin" panose="020B0204030503020204" pitchFamily="34" charset="0"/>
                <a:cs typeface="News Gothic Com Thin" panose="020B0204030503020204" pitchFamily="34" charset="0"/>
              </a:rPr>
              <a:t>Ideally run before each commit</a:t>
            </a:r>
          </a:p>
          <a:p>
            <a:endParaRPr lang="en-US" sz="2400" smtClean="0">
              <a:latin typeface="News Gothic Com Thin" panose="020B0204030503020204" pitchFamily="34" charset="0"/>
              <a:cs typeface="News Gothic Com Thin" panose="020B0204030503020204" pitchFamily="34" charset="0"/>
            </a:endParaRP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1">
                                            <p:txEl>
                                              <p:pRg st="3" end="3"/>
                                            </p:txEl>
                                          </p:spTgt>
                                        </p:tgtEl>
                                        <p:attrNameLst>
                                          <p:attrName>style.visibility</p:attrName>
                                        </p:attrNameLst>
                                      </p:cBhvr>
                                      <p:to>
                                        <p:strVal val="visible"/>
                                      </p:to>
                                    </p:set>
                                    <p:animEffect transition="in" filter="fade">
                                      <p:cBhvr>
                                        <p:cTn id="22" dur="500"/>
                                        <p:tgtEl>
                                          <p:spTgt spid="5121">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21">
                                            <p:txEl>
                                              <p:pRg st="4" end="4"/>
                                            </p:txEl>
                                          </p:spTgt>
                                        </p:tgtEl>
                                        <p:attrNameLst>
                                          <p:attrName>style.visibility</p:attrName>
                                        </p:attrNameLst>
                                      </p:cBhvr>
                                      <p:to>
                                        <p:strVal val="visible"/>
                                      </p:to>
                                    </p:set>
                                    <p:animEffect transition="in" filter="fade">
                                      <p:cBhvr>
                                        <p:cTn id="25" dur="500"/>
                                        <p:tgtEl>
                                          <p:spTgt spid="51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Acceptance Tests</a:t>
            </a:r>
          </a:p>
        </p:txBody>
      </p:sp>
      <p:sp>
        <p:nvSpPr>
          <p:cNvPr id="5121"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Verify behavior of entire features</a:t>
            </a:r>
          </a:p>
          <a:p>
            <a:r>
              <a:rPr lang="en-US" sz="2400" smtClean="0">
                <a:latin typeface="News Gothic Com Thin" panose="020B0204030503020204" pitchFamily="34" charset="0"/>
                <a:cs typeface="News Gothic Com Thin" panose="020B0204030503020204" pitchFamily="34" charset="0"/>
              </a:rPr>
              <a:t>Slow, but still automated (ideally)</a:t>
            </a:r>
          </a:p>
          <a:p>
            <a:r>
              <a:rPr lang="en-US" sz="2400" smtClean="0">
                <a:latin typeface="News Gothic Com Thin" panose="020B0204030503020204" pitchFamily="34" charset="0"/>
                <a:cs typeface="News Gothic Com Thin" panose="020B0204030503020204" pitchFamily="34" charset="0"/>
              </a:rPr>
              <a:t>Should be defined by customer</a:t>
            </a:r>
          </a:p>
          <a:p>
            <a:pPr lvl="1"/>
            <a:r>
              <a:rPr lang="en-US" sz="2000" smtClean="0">
                <a:latin typeface="News Gothic Com Thin" panose="020B0204030503020204" pitchFamily="34" charset="0"/>
                <a:cs typeface="News Gothic Com Thin" panose="020B0204030503020204" pitchFamily="34" charset="0"/>
              </a:rPr>
              <a:t>May even be written by customer</a:t>
            </a:r>
          </a:p>
          <a:p>
            <a:r>
              <a:rPr lang="en-US" sz="2400" smtClean="0">
                <a:latin typeface="News Gothic Com Thin" panose="020B0204030503020204" pitchFamily="34" charset="0"/>
                <a:cs typeface="News Gothic Com Thin" panose="020B0204030503020204" pitchFamily="34" charset="0"/>
              </a:rPr>
              <a:t>Ideally run before every commit</a:t>
            </a:r>
          </a:p>
          <a:p>
            <a:pPr lvl="1"/>
            <a:r>
              <a:rPr lang="en-US" sz="2000" smtClean="0">
                <a:latin typeface="News Gothic Com Thin" panose="020B0204030503020204" pitchFamily="34" charset="0"/>
                <a:cs typeface="News Gothic Com Thin" panose="020B0204030503020204" pitchFamily="34" charset="0"/>
              </a:rPr>
              <a:t>May need to run only on scheduled basis on build server</a:t>
            </a: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21">
                                            <p:txEl>
                                              <p:pRg st="3" end="3"/>
                                            </p:txEl>
                                          </p:spTgt>
                                        </p:tgtEl>
                                        <p:attrNameLst>
                                          <p:attrName>style.visibility</p:attrName>
                                        </p:attrNameLst>
                                      </p:cBhvr>
                                      <p:to>
                                        <p:strVal val="visible"/>
                                      </p:to>
                                    </p:set>
                                    <p:animEffect transition="in" filter="fade">
                                      <p:cBhvr>
                                        <p:cTn id="20" dur="500"/>
                                        <p:tgtEl>
                                          <p:spTgt spid="5121">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121">
                                            <p:txEl>
                                              <p:pRg st="4" end="4"/>
                                            </p:txEl>
                                          </p:spTgt>
                                        </p:tgtEl>
                                        <p:attrNameLst>
                                          <p:attrName>style.visibility</p:attrName>
                                        </p:attrNameLst>
                                      </p:cBhvr>
                                      <p:to>
                                        <p:strVal val="visible"/>
                                      </p:to>
                                    </p:set>
                                    <p:animEffect transition="in" filter="fade">
                                      <p:cBhvr>
                                        <p:cTn id="25" dur="500"/>
                                        <p:tgtEl>
                                          <p:spTgt spid="5121">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121">
                                            <p:txEl>
                                              <p:pRg st="5" end="5"/>
                                            </p:txEl>
                                          </p:spTgt>
                                        </p:tgtEl>
                                        <p:attrNameLst>
                                          <p:attrName>style.visibility</p:attrName>
                                        </p:attrNameLst>
                                      </p:cBhvr>
                                      <p:to>
                                        <p:strVal val="visible"/>
                                      </p:to>
                                    </p:set>
                                    <p:animEffect transition="in" filter="fade">
                                      <p:cBhvr>
                                        <p:cTn id="28" dur="500"/>
                                        <p:tgtEl>
                                          <p:spTgt spid="51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What should we test?</a:t>
            </a:r>
          </a:p>
        </p:txBody>
      </p:sp>
      <p:sp>
        <p:nvSpPr>
          <p:cNvPr id="5121" name="Content Placeholder 1"/>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At least one happy path</a:t>
            </a:r>
          </a:p>
          <a:p>
            <a:r>
              <a:rPr lang="en-US" sz="2400" dirty="0" smtClean="0">
                <a:latin typeface="News Gothic Com Thin" panose="020B0204030503020204" pitchFamily="34" charset="0"/>
                <a:cs typeface="News Gothic Com Thin" panose="020B0204030503020204" pitchFamily="34" charset="0"/>
              </a:rPr>
              <a:t>At least one sad path</a:t>
            </a:r>
          </a:p>
          <a:p>
            <a:r>
              <a:rPr lang="en-US" sz="2400" dirty="0" smtClean="0">
                <a:latin typeface="News Gothic Com Thin" panose="020B0204030503020204" pitchFamily="34" charset="0"/>
                <a:cs typeface="News Gothic Com Thin" panose="020B0204030503020204" pitchFamily="34" charset="0"/>
              </a:rPr>
              <a:t>Expected Exceptions</a:t>
            </a:r>
          </a:p>
          <a:p>
            <a:r>
              <a:rPr lang="en-US" sz="2400" dirty="0" smtClean="0">
                <a:latin typeface="News Gothic Com Thin" panose="020B0204030503020204" pitchFamily="34" charset="0"/>
                <a:cs typeface="News Gothic Com Thin" panose="020B0204030503020204" pitchFamily="34" charset="0"/>
              </a:rPr>
              <a:t>Boundary Conditions</a:t>
            </a:r>
          </a:p>
          <a:p>
            <a:r>
              <a:rPr lang="en-US" sz="2400" dirty="0" smtClean="0">
                <a:latin typeface="News Gothic Com Thin" panose="020B0204030503020204" pitchFamily="34" charset="0"/>
                <a:cs typeface="News Gothic Com Thin" panose="020B0204030503020204" pitchFamily="34" charset="0"/>
              </a:rPr>
              <a:t>Code Contracts and Invariants</a:t>
            </a:r>
          </a:p>
          <a:p>
            <a:r>
              <a:rPr lang="en-US" sz="2400" dirty="0" smtClean="0">
                <a:latin typeface="News Gothic Com Thin" panose="020B0204030503020204" pitchFamily="34" charset="0"/>
                <a:cs typeface="News Gothic Com Thin" panose="020B0204030503020204" pitchFamily="34" charset="0"/>
              </a:rPr>
              <a:t>Test all code paths</a:t>
            </a:r>
          </a:p>
          <a:p>
            <a:pPr lvl="1"/>
            <a:r>
              <a:rPr lang="en-US" sz="2000" dirty="0" smtClean="0">
                <a:latin typeface="News Gothic Com Thin" panose="020B0204030503020204" pitchFamily="34" charset="0"/>
                <a:cs typeface="News Gothic Com Thin" panose="020B0204030503020204" pitchFamily="34" charset="0"/>
              </a:rPr>
              <a:t>100% test coverage is useless if it doesn’t account for </a:t>
            </a:r>
            <a:r>
              <a:rPr lang="en-US" sz="2000" dirty="0" err="1" smtClean="0">
                <a:latin typeface="News Gothic Com Thin" panose="020B0204030503020204" pitchFamily="34" charset="0"/>
                <a:cs typeface="News Gothic Com Thin" panose="020B0204030503020204" pitchFamily="34" charset="0"/>
              </a:rPr>
              <a:t>Cyclomatic</a:t>
            </a:r>
            <a:r>
              <a:rPr lang="en-US" sz="2000" dirty="0" smtClean="0">
                <a:latin typeface="News Gothic Com Thin" panose="020B0204030503020204" pitchFamily="34" charset="0"/>
                <a:cs typeface="News Gothic Com Thin" panose="020B0204030503020204" pitchFamily="34" charset="0"/>
              </a:rPr>
              <a:t> Complexity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37100" y="1440656"/>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C:\Users\Steve\AppData\Local\Microsoft\Windows\Temporary Internet Files\Content.IE5\0DOQZ2GL\MC900423165[1].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6625" y="1779985"/>
            <a:ext cx="922338" cy="691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1" end="1"/>
                                            </p:txEl>
                                          </p:spTgt>
                                        </p:tgtEl>
                                        <p:attrNameLst>
                                          <p:attrName>style.visibility</p:attrName>
                                        </p:attrNameLst>
                                      </p:cBhvr>
                                      <p:to>
                                        <p:strVal val="visible"/>
                                      </p:to>
                                    </p:set>
                                    <p:animEffect transition="in" filter="fade">
                                      <p:cBhvr>
                                        <p:cTn id="17" dur="500"/>
                                        <p:tgtEl>
                                          <p:spTgt spid="512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121">
                                            <p:txEl>
                                              <p:pRg st="2" end="2"/>
                                            </p:txEl>
                                          </p:spTgt>
                                        </p:tgtEl>
                                        <p:attrNameLst>
                                          <p:attrName>style.visibility</p:attrName>
                                        </p:attrNameLst>
                                      </p:cBhvr>
                                      <p:to>
                                        <p:strVal val="visible"/>
                                      </p:to>
                                    </p:set>
                                    <p:animEffect transition="in" filter="fade">
                                      <p:cBhvr>
                                        <p:cTn id="27" dur="500"/>
                                        <p:tgtEl>
                                          <p:spTgt spid="5121">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121">
                                            <p:txEl>
                                              <p:pRg st="3" end="3"/>
                                            </p:txEl>
                                          </p:spTgt>
                                        </p:tgtEl>
                                        <p:attrNameLst>
                                          <p:attrName>style.visibility</p:attrName>
                                        </p:attrNameLst>
                                      </p:cBhvr>
                                      <p:to>
                                        <p:strVal val="visible"/>
                                      </p:to>
                                    </p:set>
                                    <p:animEffect transition="in" filter="fade">
                                      <p:cBhvr>
                                        <p:cTn id="32" dur="500"/>
                                        <p:tgtEl>
                                          <p:spTgt spid="5121">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121">
                                            <p:txEl>
                                              <p:pRg st="4" end="4"/>
                                            </p:txEl>
                                          </p:spTgt>
                                        </p:tgtEl>
                                        <p:attrNameLst>
                                          <p:attrName>style.visibility</p:attrName>
                                        </p:attrNameLst>
                                      </p:cBhvr>
                                      <p:to>
                                        <p:strVal val="visible"/>
                                      </p:to>
                                    </p:set>
                                    <p:animEffect transition="in" filter="fade">
                                      <p:cBhvr>
                                        <p:cTn id="37" dur="500"/>
                                        <p:tgtEl>
                                          <p:spTgt spid="5121">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121">
                                            <p:txEl>
                                              <p:pRg st="5" end="5"/>
                                            </p:txEl>
                                          </p:spTgt>
                                        </p:tgtEl>
                                        <p:attrNameLst>
                                          <p:attrName>style.visibility</p:attrName>
                                        </p:attrNameLst>
                                      </p:cBhvr>
                                      <p:to>
                                        <p:strVal val="visible"/>
                                      </p:to>
                                    </p:set>
                                    <p:animEffect transition="in" filter="fade">
                                      <p:cBhvr>
                                        <p:cTn id="42" dur="500"/>
                                        <p:tgtEl>
                                          <p:spTgt spid="5121">
                                            <p:txEl>
                                              <p:pRg st="5" end="5"/>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121">
                                            <p:txEl>
                                              <p:pRg st="6" end="6"/>
                                            </p:txEl>
                                          </p:spTgt>
                                        </p:tgtEl>
                                        <p:attrNameLst>
                                          <p:attrName>style.visibility</p:attrName>
                                        </p:attrNameLst>
                                      </p:cBhvr>
                                      <p:to>
                                        <p:strVal val="visible"/>
                                      </p:to>
                                    </p:set>
                                    <p:animEffect transition="in" filter="fade">
                                      <p:cBhvr>
                                        <p:cTn id="45" dur="500"/>
                                        <p:tgtEl>
                                          <p:spTgt spid="51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739</TotalTime>
  <Words>1328</Words>
  <Application>Microsoft Macintosh PowerPoint</Application>
  <PresentationFormat>On-screen Show (16:9)</PresentationFormat>
  <Paragraphs>245</Paragraphs>
  <Slides>41</Slides>
  <Notes>27</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4_Office Theme</vt:lpstr>
      <vt:lpstr>Beginning Software Craftsmanship</vt:lpstr>
      <vt:lpstr>Key Practices</vt:lpstr>
      <vt:lpstr>Automated Testing</vt:lpstr>
      <vt:lpstr>Kinds of Tests</vt:lpstr>
      <vt:lpstr>Unit Tests</vt:lpstr>
      <vt:lpstr>Integration Tests</vt:lpstr>
      <vt:lpstr>Acceptance Tests</vt:lpstr>
      <vt:lpstr>What should we test?</vt:lpstr>
      <vt:lpstr>PowerPoint Presentation</vt:lpstr>
      <vt:lpstr>Arrange – Act - Assert</vt:lpstr>
      <vt:lpstr>Two Typical Approaches</vt:lpstr>
      <vt:lpstr>Why is testing hard?</vt:lpstr>
      <vt:lpstr>Decouple</vt:lpstr>
      <vt:lpstr>Test Driven Development</vt:lpstr>
      <vt:lpstr>Naming Tests</vt:lpstr>
      <vt:lpstr>Continuous Integration</vt:lpstr>
      <vt:lpstr>Pairing</vt:lpstr>
      <vt:lpstr>PowerPoint Presentation</vt:lpstr>
      <vt:lpstr>Who Pairs?</vt:lpstr>
      <vt:lpstr>Common Concerns</vt:lpstr>
      <vt:lpstr>Pair Programming</vt:lpstr>
      <vt:lpstr>How</vt:lpstr>
      <vt:lpstr>PowerPoint Presentation</vt:lpstr>
      <vt:lpstr>More Bad Layouts</vt:lpstr>
      <vt:lpstr>Better Layouts</vt:lpstr>
      <vt:lpstr>Ideal Layouts - Tables</vt:lpstr>
      <vt:lpstr>Team Rooms</vt:lpstr>
      <vt:lpstr>Pair Workstations</vt:lpstr>
      <vt:lpstr>PowerPoint Presentation</vt:lpstr>
      <vt:lpstr>When does pairing work best?</vt:lpstr>
      <vt:lpstr>You already do this!</vt:lpstr>
      <vt:lpstr>When shouldn’t you pair?</vt:lpstr>
      <vt:lpstr>When do you switch roles?</vt:lpstr>
      <vt:lpstr>Ping Pong Pairing</vt:lpstr>
      <vt:lpstr>Ping Pong Pairing</vt:lpstr>
      <vt:lpstr>Benefits of Pairing</vt:lpstr>
      <vt:lpstr>More Benefits</vt:lpstr>
      <vt:lpstr>Pairing Tips</vt:lpstr>
      <vt:lpstr>PowerPoint Presentation</vt:lpstr>
      <vt:lpstr>Discuss</vt:lpstr>
      <vt:lpstr>Thank you!</vt:lpstr>
    </vt:vector>
  </TitlesOfParts>
  <Company>Telerik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Rositsa Raleva</dc:creator>
  <cp:lastModifiedBy>Brendan Enrick</cp:lastModifiedBy>
  <cp:revision>62</cp:revision>
  <dcterms:created xsi:type="dcterms:W3CDTF">2013-09-03T09:24:59Z</dcterms:created>
  <dcterms:modified xsi:type="dcterms:W3CDTF">2014-01-10T16:46:02Z</dcterms:modified>
</cp:coreProperties>
</file>